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 id="2147483668" r:id="rId5"/>
    <p:sldMasterId id="2147483672" r:id="rId6"/>
    <p:sldMasterId id="2147483676" r:id="rId7"/>
    <p:sldMasterId id="2147483680" r:id="rId8"/>
    <p:sldMasterId id="2147483684" r:id="rId9"/>
    <p:sldMasterId id="2147483688" r:id="rId10"/>
    <p:sldMasterId id="2147483692" r:id="rId11"/>
  </p:sldMasterIdLst>
  <p:notesMasterIdLst>
    <p:notesMasterId r:id="rId13"/>
  </p:notesMasterIdLst>
  <p:sldIdLst>
    <p:sldId id="348" r:id="rId12"/>
    <p:sldId id="266" r:id="rId14"/>
    <p:sldId id="295" r:id="rId15"/>
    <p:sldId id="350" r:id="rId16"/>
    <p:sldId id="371" r:id="rId17"/>
    <p:sldId id="372" r:id="rId18"/>
    <p:sldId id="323" r:id="rId19"/>
    <p:sldId id="415" r:id="rId20"/>
    <p:sldId id="416" r:id="rId21"/>
    <p:sldId id="390" r:id="rId22"/>
    <p:sldId id="391" r:id="rId23"/>
    <p:sldId id="392" r:id="rId24"/>
    <p:sldId id="393" r:id="rId25"/>
    <p:sldId id="394" r:id="rId26"/>
    <p:sldId id="395" r:id="rId27"/>
    <p:sldId id="396" r:id="rId28"/>
    <p:sldId id="397" r:id="rId29"/>
    <p:sldId id="398" r:id="rId30"/>
    <p:sldId id="399" r:id="rId31"/>
    <p:sldId id="400" r:id="rId32"/>
    <p:sldId id="353" r:id="rId33"/>
    <p:sldId id="358" r:id="rId34"/>
    <p:sldId id="377" r:id="rId35"/>
    <p:sldId id="378" r:id="rId36"/>
    <p:sldId id="379" r:id="rId37"/>
    <p:sldId id="352" r:id="rId38"/>
    <p:sldId id="373" r:id="rId39"/>
    <p:sldId id="374" r:id="rId40"/>
    <p:sldId id="369" r:id="rId41"/>
    <p:sldId id="442" r:id="rId42"/>
    <p:sldId id="443" r:id="rId43"/>
    <p:sldId id="376" r:id="rId44"/>
    <p:sldId id="375" r:id="rId45"/>
    <p:sldId id="351" r:id="rId46"/>
    <p:sldId id="402" r:id="rId47"/>
    <p:sldId id="321" r:id="rId48"/>
  </p:sldIdLst>
  <p:sldSz cx="12190095" cy="685927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userDrawn="1">
          <p15:clr>
            <a:srgbClr val="A4A3A4"/>
          </p15:clr>
        </p15:guide>
        <p15:guide id="2" pos="3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B28B"/>
    <a:srgbClr val="01ACBE"/>
    <a:srgbClr val="2C76CE"/>
    <a:srgbClr val="0374AF"/>
    <a:srgbClr val="F3FFFC"/>
    <a:srgbClr val="18D2A6"/>
    <a:srgbClr val="00D0CF"/>
    <a:srgbClr val="1983B7"/>
    <a:srgbClr val="FF9AAF"/>
    <a:srgbClr val="03A6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showGuides="1">
      <p:cViewPr varScale="1">
        <p:scale>
          <a:sx n="86" d="100"/>
          <a:sy n="86" d="100"/>
        </p:scale>
        <p:origin x="422" y="72"/>
      </p:cViewPr>
      <p:guideLst>
        <p:guide orient="horz" pos="2164"/>
        <p:guide pos="384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2" Type="http://schemas.openxmlformats.org/officeDocument/2006/relationships/tags" Target="tags/tag19.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Master" Target="slideMasters/slideMaster4.xml"/><Relationship Id="rId49" Type="http://schemas.openxmlformats.org/officeDocument/2006/relationships/presProps" Target="presProps.xml"/><Relationship Id="rId48" Type="http://schemas.openxmlformats.org/officeDocument/2006/relationships/slide" Target="slides/slide36.xml"/><Relationship Id="rId47" Type="http://schemas.openxmlformats.org/officeDocument/2006/relationships/slide" Target="slides/slide35.xml"/><Relationship Id="rId46" Type="http://schemas.openxmlformats.org/officeDocument/2006/relationships/slide" Target="slides/slide34.xml"/><Relationship Id="rId45" Type="http://schemas.openxmlformats.org/officeDocument/2006/relationships/slide" Target="slides/slide33.xml"/><Relationship Id="rId44" Type="http://schemas.openxmlformats.org/officeDocument/2006/relationships/slide" Target="slides/slide32.xml"/><Relationship Id="rId43" Type="http://schemas.openxmlformats.org/officeDocument/2006/relationships/slide" Target="slides/slide31.xml"/><Relationship Id="rId42" Type="http://schemas.openxmlformats.org/officeDocument/2006/relationships/slide" Target="slides/slide30.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dirty="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dirty="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dirty="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dirty="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dirty="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dirty="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dirty="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dirty="0">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endParaRPr lang="en-US"/>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endParaRPr lang="en-US"/>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091" y="1826048"/>
            <a:ext cx="5180926" cy="435234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1396" y="1826048"/>
            <a:ext cx="5180926" cy="435234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679" y="2505656"/>
            <a:ext cx="5157116" cy="368544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1398" y="2505656"/>
            <a:ext cx="5182513" cy="368544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png"/><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4" Type="http://schemas.openxmlformats.org/officeDocument/2006/relationships/theme" Target="../theme/theme10.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4.png"/><Relationship Id="rId4" Type="http://schemas.openxmlformats.org/officeDocument/2006/relationships/image" Target="../media/image2.jpeg"/><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4.png"/><Relationship Id="rId4" Type="http://schemas.openxmlformats.org/officeDocument/2006/relationships/image" Target="../media/image2.jpeg"/><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4.png"/><Relationship Id="rId4" Type="http://schemas.openxmlformats.org/officeDocument/2006/relationships/image" Target="../media/image2.jpeg"/><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4.png"/><Relationship Id="rId4" Type="http://schemas.openxmlformats.org/officeDocument/2006/relationships/image" Target="../media/image2.jpeg"/><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6" Type="http://schemas.openxmlformats.org/officeDocument/2006/relationships/theme" Target="../theme/theme6.xml"/><Relationship Id="rId5" Type="http://schemas.openxmlformats.org/officeDocument/2006/relationships/image" Target="../media/image4.png"/><Relationship Id="rId4" Type="http://schemas.openxmlformats.org/officeDocument/2006/relationships/image" Target="../media/image2.jpeg"/><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image" Target="../media/image4.png"/><Relationship Id="rId4" Type="http://schemas.openxmlformats.org/officeDocument/2006/relationships/image" Target="../media/image2.jpeg"/><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6" Type="http://schemas.openxmlformats.org/officeDocument/2006/relationships/theme" Target="../theme/theme8.xml"/><Relationship Id="rId5" Type="http://schemas.openxmlformats.org/officeDocument/2006/relationships/image" Target="../media/image4.png"/><Relationship Id="rId4" Type="http://schemas.openxmlformats.org/officeDocument/2006/relationships/image" Target="../media/image2.jpeg"/><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6" Type="http://schemas.openxmlformats.org/officeDocument/2006/relationships/theme" Target="../theme/theme9.xml"/><Relationship Id="rId5" Type="http://schemas.openxmlformats.org/officeDocument/2006/relationships/image" Target="../media/image4.png"/><Relationship Id="rId4" Type="http://schemas.openxmlformats.org/officeDocument/2006/relationships/image" Target="../media/image2.jpeg"/><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fld>
            <a:endParaRPr lang="zh-CN" altLang="en-US"/>
          </a:p>
        </p:txBody>
      </p:sp>
      <p:pic>
        <p:nvPicPr>
          <p:cNvPr id="2050" name="Picture 2" descr="C:\Users\20620\Desktop\校徽蓝色.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7086" y="5797609"/>
            <a:ext cx="2677886" cy="150642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ftr="0" dt="0"/>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dirty="0">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3.xml"/><Relationship Id="rId3" Type="http://schemas.openxmlformats.org/officeDocument/2006/relationships/image" Target="../media/image10.png"/><Relationship Id="rId2" Type="http://schemas.microsoft.com/office/2007/relationships/hdphoto" Target="../media/image9.wdp"/><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3.xml"/><Relationship Id="rId3" Type="http://schemas.openxmlformats.org/officeDocument/2006/relationships/image" Target="../media/image10.png"/><Relationship Id="rId2" Type="http://schemas.microsoft.com/office/2007/relationships/hdphoto" Target="../media/image13.wdp"/><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3.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3.xml"/><Relationship Id="rId3" Type="http://schemas.openxmlformats.org/officeDocument/2006/relationships/image" Target="../media/image18.jpeg"/><Relationship Id="rId2" Type="http://schemas.openxmlformats.org/officeDocument/2006/relationships/tags" Target="../tags/tag3.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43.xml"/><Relationship Id="rId3" Type="http://schemas.openxmlformats.org/officeDocument/2006/relationships/image" Target="../media/image19.jpeg"/><Relationship Id="rId2" Type="http://schemas.openxmlformats.org/officeDocument/2006/relationships/tags" Target="../tags/tag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3.xml"/><Relationship Id="rId3" Type="http://schemas.openxmlformats.org/officeDocument/2006/relationships/image" Target="../media/image20.png"/><Relationship Id="rId2" Type="http://schemas.openxmlformats.org/officeDocument/2006/relationships/tags" Target="../tags/tag5.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3.xml"/><Relationship Id="rId3" Type="http://schemas.openxmlformats.org/officeDocument/2006/relationships/image" Target="../media/image21.png"/><Relationship Id="rId2" Type="http://schemas.openxmlformats.org/officeDocument/2006/relationships/tags" Target="../tags/tag6.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3.xml"/><Relationship Id="rId3" Type="http://schemas.openxmlformats.org/officeDocument/2006/relationships/image" Target="../media/image22.jpeg"/><Relationship Id="rId2" Type="http://schemas.openxmlformats.org/officeDocument/2006/relationships/tags" Target="../tags/tag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3.xml"/><Relationship Id="rId3" Type="http://schemas.openxmlformats.org/officeDocument/2006/relationships/image" Target="../media/image23.jpeg"/><Relationship Id="rId2" Type="http://schemas.openxmlformats.org/officeDocument/2006/relationships/tags" Target="../tags/tag8.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43.xml"/><Relationship Id="rId5" Type="http://schemas.openxmlformats.org/officeDocument/2006/relationships/image" Target="../media/image25.jpeg"/><Relationship Id="rId4" Type="http://schemas.openxmlformats.org/officeDocument/2006/relationships/tags" Target="../tags/tag10.xml"/><Relationship Id="rId3" Type="http://schemas.openxmlformats.org/officeDocument/2006/relationships/image" Target="../media/image24.jpeg"/><Relationship Id="rId2" Type="http://schemas.openxmlformats.org/officeDocument/2006/relationships/tags" Target="../tags/tag9.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3.xml"/><Relationship Id="rId3" Type="http://schemas.openxmlformats.org/officeDocument/2006/relationships/image" Target="../media/image26.jpeg"/><Relationship Id="rId2" Type="http://schemas.openxmlformats.org/officeDocument/2006/relationships/tags" Target="../tags/tag1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3.xml"/><Relationship Id="rId3" Type="http://schemas.openxmlformats.org/officeDocument/2006/relationships/image" Target="../media/image27.jpeg"/><Relationship Id="rId2" Type="http://schemas.openxmlformats.org/officeDocument/2006/relationships/tags" Target="../tags/tag1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3.xml"/><Relationship Id="rId2" Type="http://schemas.openxmlformats.org/officeDocument/2006/relationships/image" Target="../media/image10.png"/><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43.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43.xml"/><Relationship Id="rId3" Type="http://schemas.openxmlformats.org/officeDocument/2006/relationships/image" Target="../media/image29.png"/><Relationship Id="rId2" Type="http://schemas.openxmlformats.org/officeDocument/2006/relationships/tags" Target="../tags/tag15.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43.xml"/><Relationship Id="rId3" Type="http://schemas.openxmlformats.org/officeDocument/2006/relationships/image" Target="../media/image30.png"/><Relationship Id="rId2" Type="http://schemas.openxmlformats.org/officeDocument/2006/relationships/tags" Target="../tags/tag16.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3.xml"/><Relationship Id="rId2" Type="http://schemas.openxmlformats.org/officeDocument/2006/relationships/tags" Target="../tags/tag17.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3.xml"/><Relationship Id="rId2" Type="http://schemas.openxmlformats.org/officeDocument/2006/relationships/image" Target="../media/image31.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43.xml"/><Relationship Id="rId2" Type="http://schemas.openxmlformats.org/officeDocument/2006/relationships/image" Target="../media/image32.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3.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4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3.xml"/><Relationship Id="rId3" Type="http://schemas.openxmlformats.org/officeDocument/2006/relationships/image" Target="../media/image10.png"/><Relationship Id="rId2" Type="http://schemas.microsoft.com/office/2007/relationships/hdphoto" Target="../media/image13.wdp"/><Relationship Id="rId1" Type="http://schemas.openxmlformats.org/officeDocument/2006/relationships/image" Target="../media/image12.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3.xml"/><Relationship Id="rId2" Type="http://schemas.openxmlformats.org/officeDocument/2006/relationships/image" Target="../media/image35.png"/><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43.xml"/><Relationship Id="rId4" Type="http://schemas.openxmlformats.org/officeDocument/2006/relationships/image" Target="../media/image37.png"/><Relationship Id="rId3" Type="http://schemas.openxmlformats.org/officeDocument/2006/relationships/tags" Target="../tags/tag18.xml"/><Relationship Id="rId2" Type="http://schemas.openxmlformats.org/officeDocument/2006/relationships/image" Target="../media/image36.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43.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43.xml"/><Relationship Id="rId2" Type="http://schemas.openxmlformats.org/officeDocument/2006/relationships/image" Target="../media/image40.png"/><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3.xml"/><Relationship Id="rId2" Type="http://schemas.openxmlformats.org/officeDocument/2006/relationships/image" Target="../media/image41.png"/><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3.xml"/><Relationship Id="rId2" Type="http://schemas.openxmlformats.org/officeDocument/2006/relationships/image" Target="../media/image42.png"/><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43.xml"/><Relationship Id="rId3" Type="http://schemas.openxmlformats.org/officeDocument/2006/relationships/image" Target="../media/image10.png"/><Relationship Id="rId2" Type="http://schemas.microsoft.com/office/2007/relationships/hdphoto" Target="../media/image44.wdp"/><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3.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3.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3.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3.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8000"/>
            <a:lum/>
            <a:extLst>
              <a:ext uri="{BEBA8EAE-BF5A-486C-A8C5-ECC9F3942E4B}">
                <a14:imgProps xmlns:a14="http://schemas.microsoft.com/office/drawing/2010/main">
                  <a14:imgLayer r:embed="rId2">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2" name="_14"/>
          <p:cNvSpPr txBox="1">
            <a:spLocks noChangeArrowheads="1"/>
          </p:cNvSpPr>
          <p:nvPr/>
        </p:nvSpPr>
        <p:spPr bwMode="auto">
          <a:xfrm>
            <a:off x="1665962" y="2678525"/>
            <a:ext cx="9031066" cy="10398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8000" b="1" dirty="0">
                <a:solidFill>
                  <a:schemeClr val="bg1"/>
                </a:solidFill>
                <a:latin typeface="楷体" panose="02010609060101010101" pitchFamily="49" charset="-122"/>
                <a:ea typeface="楷体" panose="02010609060101010101" pitchFamily="49" charset="-122"/>
              </a:rPr>
              <a:t>药药相互</a:t>
            </a:r>
            <a:endParaRPr lang="zh-CN" sz="8000" b="1" dirty="0">
              <a:solidFill>
                <a:schemeClr val="bg1"/>
              </a:solidFill>
              <a:latin typeface="楷体" panose="02010609060101010101" pitchFamily="49" charset="-122"/>
              <a:ea typeface="楷体" panose="02010609060101010101" pitchFamily="49" charset="-122"/>
            </a:endParaRPr>
          </a:p>
        </p:txBody>
      </p:sp>
      <p:sp>
        <p:nvSpPr>
          <p:cNvPr id="96" name="文本框 283"/>
          <p:cNvSpPr txBox="1"/>
          <p:nvPr/>
        </p:nvSpPr>
        <p:spPr>
          <a:xfrm>
            <a:off x="2630367" y="1610564"/>
            <a:ext cx="7102265" cy="923330"/>
          </a:xfrm>
          <a:prstGeom prst="rect">
            <a:avLst/>
          </a:prstGeom>
          <a:noFill/>
        </p:spPr>
        <p:txBody>
          <a:bodyPr wrap="none" rtlCol="0">
            <a:spAutoFit/>
          </a:bodyPr>
          <a:lstStyle/>
          <a:p>
            <a:pPr algn="ctr"/>
            <a:r>
              <a:rPr lang="en-US" altLang="zh-CN" sz="5400" spc="-150" dirty="0">
                <a:solidFill>
                  <a:schemeClr val="bg1"/>
                </a:solidFill>
                <a:latin typeface="微软雅黑" panose="020B0503020204020204" pitchFamily="34" charset="-122"/>
                <a:ea typeface="微软雅黑" panose="020B0503020204020204" pitchFamily="34" charset="-122"/>
              </a:rPr>
              <a:t>Drug-drug Interaction</a:t>
            </a:r>
            <a:endParaRPr lang="zh-CN" altLang="en-US" sz="5400" spc="-150" dirty="0">
              <a:solidFill>
                <a:schemeClr val="bg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987122" y="4541533"/>
            <a:ext cx="4619567" cy="533140"/>
            <a:chOff x="2999900" y="5429829"/>
            <a:chExt cx="4619567" cy="533140"/>
          </a:xfrm>
        </p:grpSpPr>
        <p:sp>
          <p:nvSpPr>
            <p:cNvPr id="22" name="圆角矩形 21"/>
            <p:cNvSpPr/>
            <p:nvPr/>
          </p:nvSpPr>
          <p:spPr>
            <a:xfrm>
              <a:off x="2999900" y="5430089"/>
              <a:ext cx="1873744" cy="532880"/>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solidFill>
                  <a:schemeClr val="bg1"/>
                </a:solidFill>
              </a:endParaRPr>
            </a:p>
          </p:txBody>
        </p:sp>
        <p:sp>
          <p:nvSpPr>
            <p:cNvPr id="23" name="_16"/>
            <p:cNvSpPr txBox="1">
              <a:spLocks noChangeArrowheads="1"/>
            </p:cNvSpPr>
            <p:nvPr/>
          </p:nvSpPr>
          <p:spPr bwMode="auto">
            <a:xfrm>
              <a:off x="2999900" y="5577557"/>
              <a:ext cx="1886883" cy="246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latin typeface="微软雅黑" panose="020B0503020204020204" pitchFamily="34" charset="-122"/>
                  <a:ea typeface="微软雅黑" panose="020B0503020204020204" pitchFamily="34" charset="-122"/>
                </a:rPr>
                <a:t>讲演人：赵鹏飞</a:t>
              </a:r>
              <a:r>
                <a:rPr lang="en-US" altLang="zh-CN" sz="1800" b="0" dirty="0">
                  <a:latin typeface="微软雅黑" panose="020B0503020204020204" pitchFamily="34" charset="-122"/>
                  <a:ea typeface="微软雅黑" panose="020B0503020204020204" pitchFamily="34" charset="-122"/>
                </a:rPr>
                <a:t> </a:t>
              </a:r>
              <a:endParaRPr lang="zh-CN" altLang="zh-CN" sz="1800" b="0" dirty="0">
                <a:latin typeface="微软雅黑" panose="020B0503020204020204" pitchFamily="34" charset="-122"/>
                <a:ea typeface="微软雅黑" panose="020B0503020204020204" pitchFamily="34" charset="-122"/>
              </a:endParaRPr>
            </a:p>
          </p:txBody>
        </p:sp>
        <p:sp>
          <p:nvSpPr>
            <p:cNvPr id="24" name="圆角矩形 23"/>
            <p:cNvSpPr/>
            <p:nvPr/>
          </p:nvSpPr>
          <p:spPr>
            <a:xfrm>
              <a:off x="5116348" y="5429829"/>
              <a:ext cx="2247000" cy="532880"/>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solidFill>
                  <a:schemeClr val="bg1"/>
                </a:solidFill>
              </a:endParaRPr>
            </a:p>
          </p:txBody>
        </p:sp>
        <p:sp>
          <p:nvSpPr>
            <p:cNvPr id="25" name="_16"/>
            <p:cNvSpPr txBox="1">
              <a:spLocks noChangeArrowheads="1"/>
            </p:cNvSpPr>
            <p:nvPr/>
          </p:nvSpPr>
          <p:spPr bwMode="auto">
            <a:xfrm>
              <a:off x="4906950" y="5523629"/>
              <a:ext cx="2712517" cy="354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b="0" dirty="0">
                  <a:latin typeface="微软雅黑" panose="020B0503020204020204" pitchFamily="34" charset="-122"/>
                  <a:ea typeface="微软雅黑" panose="020B0503020204020204" pitchFamily="34" charset="-122"/>
                </a:rPr>
                <a:t>日期：</a:t>
              </a:r>
              <a:r>
                <a:rPr lang="en-US" altLang="zh-CN" sz="1800" b="0" dirty="0">
                  <a:latin typeface="微软雅黑" panose="020B0503020204020204" pitchFamily="34" charset="-122"/>
                  <a:ea typeface="微软雅黑" panose="020B0503020204020204" pitchFamily="34" charset="-122"/>
                </a:rPr>
                <a:t>2023.11.03</a:t>
              </a:r>
              <a:endParaRPr lang="zh-CN" altLang="zh-CN" sz="1800" b="0" dirty="0">
                <a:latin typeface="微软雅黑" panose="020B0503020204020204" pitchFamily="34" charset="-122"/>
                <a:ea typeface="微软雅黑" panose="020B0503020204020204" pitchFamily="34" charset="-122"/>
              </a:endParaRPr>
            </a:p>
          </p:txBody>
        </p:sp>
      </p:grpSp>
      <p:pic>
        <p:nvPicPr>
          <p:cNvPr id="3074" name="Picture 2" descr="C:\Users\20620\Desktop\校徽蓝色.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8100" y="-421078"/>
            <a:ext cx="3173675" cy="178532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391923" y="3929881"/>
            <a:ext cx="4847208" cy="400110"/>
          </a:xfrm>
          <a:prstGeom prst="rect">
            <a:avLst/>
          </a:prstGeom>
          <a:noFill/>
        </p:spPr>
        <p:txBody>
          <a:bodyPr wrap="square" rtlCol="0">
            <a:spAutoFit/>
          </a:bodyPr>
          <a:lstStyle/>
          <a:p>
            <a:r>
              <a:rPr lang="en-US" altLang="zh-CN" sz="2000" b="1" dirty="0">
                <a:solidFill>
                  <a:schemeClr val="bg1"/>
                </a:solidFill>
                <a:latin typeface="楷体" panose="02010609060101010101" pitchFamily="49" charset="-122"/>
                <a:ea typeface="楷体" panose="02010609060101010101" pitchFamily="49" charset="-122"/>
                <a:cs typeface="+mj-cs"/>
              </a:rPr>
              <a:t>——</a:t>
            </a:r>
            <a:r>
              <a:rPr lang="zh-CN" altLang="en-US" sz="2000" b="1" dirty="0">
                <a:solidFill>
                  <a:schemeClr val="bg1"/>
                </a:solidFill>
                <a:latin typeface="楷体" panose="02010609060101010101" pitchFamily="49" charset="-122"/>
                <a:ea typeface="楷体" panose="02010609060101010101" pitchFamily="49" charset="-122"/>
                <a:cs typeface="+mj-cs"/>
              </a:rPr>
              <a:t>一个查询、预测药品相互作用的平台</a:t>
            </a:r>
            <a:endParaRPr lang="zh-CN" altLang="en-US" sz="2000" b="1" dirty="0">
              <a:solidFill>
                <a:schemeClr val="bg1"/>
              </a:solidFill>
              <a:latin typeface="楷体" panose="02010609060101010101" pitchFamily="49" charset="-122"/>
              <a:ea typeface="楷体" panose="02010609060101010101" pitchFamily="49" charset="-122"/>
              <a:cs typeface="+mj-cs"/>
            </a:endParaRPr>
          </a:p>
        </p:txBody>
      </p:sp>
      <p:sp>
        <p:nvSpPr>
          <p:cNvPr id="3" name="文本框 2"/>
          <p:cNvSpPr txBox="1"/>
          <p:nvPr/>
        </p:nvSpPr>
        <p:spPr>
          <a:xfrm>
            <a:off x="7508318" y="5506565"/>
            <a:ext cx="4593457" cy="400110"/>
          </a:xfrm>
          <a:prstGeom prst="rect">
            <a:avLst/>
          </a:prstGeom>
          <a:noFill/>
        </p:spPr>
        <p:txBody>
          <a:bodyPr wrap="square" rtlCol="0">
            <a:spAutoFit/>
          </a:bodyPr>
          <a:lstStyle/>
          <a:p>
            <a:r>
              <a:rPr lang="zh-CN" altLang="en-US" sz="2000" b="1" dirty="0">
                <a:solidFill>
                  <a:schemeClr val="bg1"/>
                </a:solidFill>
                <a:latin typeface="楷体" panose="02010609060101010101" pitchFamily="49" charset="-122"/>
                <a:ea typeface="楷体" panose="02010609060101010101" pitchFamily="49" charset="-122"/>
                <a:cs typeface="+mj-cs"/>
              </a:rPr>
              <a:t>组员：王岚馨、夏贝宁、王乐、张静</a:t>
            </a:r>
            <a:endParaRPr lang="zh-CN" altLang="en-US" sz="2000" b="1" dirty="0">
              <a:solidFill>
                <a:schemeClr val="bg1"/>
              </a:solidFill>
              <a:latin typeface="楷体" panose="02010609060101010101" pitchFamily="49" charset="-122"/>
              <a:ea typeface="楷体" panose="02010609060101010101" pitchFamily="49"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82"/>
                                        </p:tgtEl>
                                        <p:attrNameLst>
                                          <p:attrName>style.visibility</p:attrName>
                                        </p:attrNameLst>
                                      </p:cBhvr>
                                      <p:to>
                                        <p:strVal val="visible"/>
                                      </p:to>
                                    </p:set>
                                    <p:anim by="(-#ppt_w*2)" calcmode="lin" valueType="num">
                                      <p:cBhvr rctx="PPT">
                                        <p:cTn id="7" dur="500" autoRev="1" fill="hold">
                                          <p:stCondLst>
                                            <p:cond delay="0"/>
                                          </p:stCondLst>
                                        </p:cTn>
                                        <p:tgtEl>
                                          <p:spTgt spid="82"/>
                                        </p:tgtEl>
                                        <p:attrNameLst>
                                          <p:attrName>ppt_w</p:attrName>
                                        </p:attrNameLst>
                                      </p:cBhvr>
                                    </p:anim>
                                    <p:anim by="(#ppt_w*0.50)" calcmode="lin" valueType="num">
                                      <p:cBhvr>
                                        <p:cTn id="8" dur="500" decel="50000" autoRev="1" fill="hold">
                                          <p:stCondLst>
                                            <p:cond delay="0"/>
                                          </p:stCondLst>
                                        </p:cTn>
                                        <p:tgtEl>
                                          <p:spTgt spid="82"/>
                                        </p:tgtEl>
                                        <p:attrNameLst>
                                          <p:attrName>ppt_x</p:attrName>
                                        </p:attrNameLst>
                                      </p:cBhvr>
                                    </p:anim>
                                    <p:anim from="(-#ppt_h/2)" to="(#ppt_y)" calcmode="lin" valueType="num">
                                      <p:cBhvr>
                                        <p:cTn id="9" dur="1000" fill="hold">
                                          <p:stCondLst>
                                            <p:cond delay="0"/>
                                          </p:stCondLst>
                                        </p:cTn>
                                        <p:tgtEl>
                                          <p:spTgt spid="82"/>
                                        </p:tgtEl>
                                        <p:attrNameLst>
                                          <p:attrName>ppt_y</p:attrName>
                                        </p:attrNameLst>
                                      </p:cBhvr>
                                    </p:anim>
                                    <p:animRot by="21600000">
                                      <p:cBhvr>
                                        <p:cTn id="10" dur="1000" fill="hold">
                                          <p:stCondLst>
                                            <p:cond delay="0"/>
                                          </p:stCondLst>
                                        </p:cTn>
                                        <p:tgtEl>
                                          <p:spTgt spid="82"/>
                                        </p:tgtEl>
                                        <p:attrNameLst>
                                          <p:attrName>r</p:attrName>
                                        </p:attrNameLst>
                                      </p:cBhvr>
                                    </p:animRot>
                                  </p:childTnLst>
                                </p:cTn>
                              </p:par>
                              <p:par>
                                <p:cTn id="11" presetID="42" presetClass="entr" presetSubtype="0" fill="hold" grpId="0" nodeType="withEffect">
                                  <p:stCondLst>
                                    <p:cond delay="50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1000"/>
                                        <p:tgtEl>
                                          <p:spTgt spid="96"/>
                                        </p:tgtEl>
                                      </p:cBhvr>
                                    </p:animEffect>
                                    <p:anim calcmode="lin" valueType="num">
                                      <p:cBhvr>
                                        <p:cTn id="14" dur="1000" fill="hold"/>
                                        <p:tgtEl>
                                          <p:spTgt spid="96"/>
                                        </p:tgtEl>
                                        <p:attrNameLst>
                                          <p:attrName>ppt_x</p:attrName>
                                        </p:attrNameLst>
                                      </p:cBhvr>
                                      <p:tavLst>
                                        <p:tav tm="0">
                                          <p:val>
                                            <p:strVal val="#ppt_x"/>
                                          </p:val>
                                        </p:tav>
                                        <p:tav tm="100000">
                                          <p:val>
                                            <p:strVal val="#ppt_x"/>
                                          </p:val>
                                        </p:tav>
                                      </p:tavLst>
                                    </p:anim>
                                    <p:anim calcmode="lin" valueType="num">
                                      <p:cBhvr>
                                        <p:cTn id="15" dur="1000" fill="hold"/>
                                        <p:tgtEl>
                                          <p:spTgt spid="9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25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3250"/>
                            </p:stCondLst>
                            <p:childTnLst>
                              <p:par>
                                <p:cTn id="22" presetID="42"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4250"/>
                            </p:stCondLst>
                            <p:childTnLst>
                              <p:par>
                                <p:cTn id="28" presetID="42"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96" grpId="0"/>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9000"/>
            <a:lum/>
            <a:extLst>
              <a:ext uri="{BEBA8EAE-BF5A-486C-A8C5-ECC9F3942E4B}">
                <a14:imgProps xmlns:a14="http://schemas.microsoft.com/office/drawing/2010/main">
                  <a14:imgLayer r:embed="rId2">
                    <a14:imgEffect>
                      <a14:sharpenSoften amount="-40000"/>
                    </a14:imgEffect>
                  </a14:imgLayer>
                </a14:imgProps>
              </a:ext>
            </a:extLst>
          </a:blip>
          <a:srcRect/>
          <a:stretch>
            <a:fillRect b="-6000"/>
          </a:stretch>
        </a:blipFill>
        <a:effectLst/>
      </p:bgPr>
    </p:bg>
    <p:spTree>
      <p:nvGrpSpPr>
        <p:cNvPr id="1" name=""/>
        <p:cNvGrpSpPr/>
        <p:nvPr/>
      </p:nvGrpSpPr>
      <p:grpSpPr>
        <a:xfrm>
          <a:off x="0" y="0"/>
          <a:ext cx="0" cy="0"/>
          <a:chOff x="0" y="0"/>
          <a:chExt cx="0" cy="0"/>
        </a:xfrm>
      </p:grpSpPr>
      <p:sp>
        <p:nvSpPr>
          <p:cNvPr id="7" name="圆角矩形 6"/>
          <p:cNvSpPr/>
          <p:nvPr/>
        </p:nvSpPr>
        <p:spPr>
          <a:xfrm>
            <a:off x="1660469" y="715137"/>
            <a:ext cx="9098280" cy="5217922"/>
          </a:xfrm>
          <a:prstGeom prst="roundRect">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12254" y="2349814"/>
            <a:ext cx="3181350" cy="45719"/>
          </a:xfrm>
          <a:prstGeom prst="rect">
            <a:avLst/>
          </a:prstGeom>
          <a:solidFill>
            <a:srgbClr val="1983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WordArt 293"/>
          <p:cNvSpPr>
            <a:spLocks noChangeArrowheads="1" noChangeShapeType="1" noTextEdit="1"/>
          </p:cNvSpPr>
          <p:nvPr/>
        </p:nvSpPr>
        <p:spPr bwMode="auto">
          <a:xfrm>
            <a:off x="5409811" y="1092200"/>
            <a:ext cx="1386236" cy="978262"/>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en-US" altLang="zh-CN" sz="3600" kern="10" dirty="0">
                <a:solidFill>
                  <a:schemeClr val="bg1"/>
                </a:solidFill>
                <a:latin typeface="微软雅黑" panose="020B0503020204020204" pitchFamily="34" charset="-122"/>
                <a:ea typeface="微软雅黑" panose="020B0503020204020204" pitchFamily="34" charset="-122"/>
              </a:rPr>
              <a:t>02</a:t>
            </a:r>
            <a:endParaRPr lang="zh-CN" altLang="en-US" sz="3600" kern="10" dirty="0">
              <a:solidFill>
                <a:schemeClr val="bg1"/>
              </a:solidFill>
              <a:latin typeface="微软雅黑" panose="020B0503020204020204" pitchFamily="34" charset="-122"/>
              <a:ea typeface="微软雅黑" panose="020B0503020204020204" pitchFamily="34" charset="-122"/>
            </a:endParaRPr>
          </a:p>
        </p:txBody>
      </p:sp>
      <p:sp>
        <p:nvSpPr>
          <p:cNvPr id="13" name="矩形 69"/>
          <p:cNvSpPr>
            <a:spLocks noChangeArrowheads="1"/>
          </p:cNvSpPr>
          <p:nvPr/>
        </p:nvSpPr>
        <p:spPr bwMode="auto">
          <a:xfrm>
            <a:off x="3535938" y="2680040"/>
            <a:ext cx="5137076"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6000" b="1" dirty="0">
                <a:solidFill>
                  <a:schemeClr val="bg1"/>
                </a:solidFill>
                <a:latin typeface="楷体" panose="02010609060101010101" pitchFamily="49" charset="-122"/>
                <a:ea typeface="楷体" panose="02010609060101010101" pitchFamily="49" charset="-122"/>
                <a:sym typeface="微软雅黑" panose="020B0503020204020204" pitchFamily="34" charset="-122"/>
              </a:rPr>
              <a:t>产品设计应用的</a:t>
            </a:r>
            <a:r>
              <a:rPr lang="zh-CN" altLang="en-US" sz="6000" b="1" dirty="0">
                <a:solidFill>
                  <a:schemeClr val="bg1"/>
                </a:solidFill>
                <a:latin typeface="楷体" panose="02010609060101010101" pitchFamily="49" charset="-122"/>
                <a:ea typeface="楷体" panose="02010609060101010101" pitchFamily="49" charset="-122"/>
                <a:sym typeface="微软雅黑" panose="020B0503020204020204" pitchFamily="34" charset="-122"/>
              </a:rPr>
              <a:t>原则</a:t>
            </a:r>
            <a:endParaRPr lang="zh-CN" altLang="en-US" sz="6000" b="1" dirty="0">
              <a:solidFill>
                <a:schemeClr val="bg1"/>
              </a:solidFill>
              <a:latin typeface="楷体" panose="02010609060101010101" pitchFamily="49" charset="-122"/>
              <a:ea typeface="楷体" panose="02010609060101010101" pitchFamily="49" charset="-122"/>
              <a:sym typeface="微软雅黑" panose="020B0503020204020204" pitchFamily="34" charset="-122"/>
            </a:endParaRPr>
          </a:p>
        </p:txBody>
      </p:sp>
      <p:pic>
        <p:nvPicPr>
          <p:cNvPr id="8" name="Picture 2" descr="C:\Users\20620\Desktop\校徽蓝色.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3669" y="4408195"/>
            <a:ext cx="3173675" cy="17853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4908150" cy="641702"/>
            <a:chOff x="3578626" y="462969"/>
            <a:chExt cx="4908150" cy="641702"/>
          </a:xfrm>
        </p:grpSpPr>
        <p:sp>
          <p:nvSpPr>
            <p:cNvPr id="27" name="文本框 23"/>
            <p:cNvSpPr txBox="1"/>
            <p:nvPr/>
          </p:nvSpPr>
          <p:spPr>
            <a:xfrm>
              <a:off x="3578626" y="462969"/>
              <a:ext cx="3738880" cy="521970"/>
            </a:xfrm>
            <a:prstGeom prst="rect">
              <a:avLst/>
            </a:prstGeom>
            <a:noFill/>
          </p:spPr>
          <p:txBody>
            <a:bodyPr wrap="none" rtlCol="0">
              <a:spAutoFit/>
            </a:bodyPr>
            <a:lstStyle/>
            <a:p>
              <a:r>
                <a:rPr lang="zh-CN" altLang="en-US" sz="2800" dirty="0"/>
                <a:t>产品设计应用的</a:t>
              </a:r>
              <a:r>
                <a:rPr lang="zh-CN" altLang="en-US" sz="2800" dirty="0"/>
                <a:t>原则：</a:t>
              </a:r>
              <a:endParaRPr lang="zh-CN" altLang="en-US"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2591467" y="1104671"/>
            <a:ext cx="0" cy="1306417"/>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37962" y="1217805"/>
            <a:ext cx="1012960" cy="987438"/>
          </a:xfrm>
          <a:prstGeom prst="ellipse">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591467" y="2893032"/>
            <a:ext cx="0" cy="1306417"/>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137962" y="3052523"/>
            <a:ext cx="1012960" cy="9874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0" y="3315335"/>
            <a:ext cx="819785" cy="460375"/>
          </a:xfrm>
          <a:prstGeom prst="rect">
            <a:avLst/>
          </a:prstGeom>
          <a:noFill/>
        </p:spPr>
        <p:txBody>
          <a:bodyPr wrap="square" rtlCol="0">
            <a:spAutoFit/>
          </a:bodyPr>
          <a:lstStyle/>
          <a:p>
            <a:pPr algn="ctr"/>
            <a:r>
              <a:rPr lang="en-US" altLang="zh-CN" sz="2400" b="1" dirty="0">
                <a:solidFill>
                  <a:schemeClr val="bg1"/>
                </a:solidFill>
              </a:rPr>
              <a:t>2</a:t>
            </a:r>
            <a:endParaRPr lang="en-US" altLang="zh-CN" sz="2400" b="1" dirty="0">
              <a:solidFill>
                <a:schemeClr val="bg1"/>
              </a:solidFill>
            </a:endParaRPr>
          </a:p>
        </p:txBody>
      </p:sp>
      <p:sp>
        <p:nvSpPr>
          <p:cNvPr id="46" name="文本框 45"/>
          <p:cNvSpPr txBox="1"/>
          <p:nvPr/>
        </p:nvSpPr>
        <p:spPr>
          <a:xfrm>
            <a:off x="1268730" y="1478915"/>
            <a:ext cx="747395" cy="460375"/>
          </a:xfrm>
          <a:prstGeom prst="rect">
            <a:avLst/>
          </a:prstGeom>
          <a:noFill/>
        </p:spPr>
        <p:txBody>
          <a:bodyPr wrap="square" rtlCol="0">
            <a:spAutoFit/>
          </a:bodyPr>
          <a:lstStyle/>
          <a:p>
            <a:pPr algn="ctr"/>
            <a:r>
              <a:rPr lang="en-US" altLang="zh-CN" sz="2400" b="1" dirty="0">
                <a:solidFill>
                  <a:schemeClr val="bg1"/>
                </a:solidFill>
              </a:rPr>
              <a:t>1</a:t>
            </a:r>
            <a:endParaRPr lang="en-US" altLang="zh-CN" sz="2400" b="1" dirty="0">
              <a:solidFill>
                <a:schemeClr val="bg1"/>
              </a:solidFill>
            </a:endParaRPr>
          </a:p>
        </p:txBody>
      </p:sp>
      <p:sp>
        <p:nvSpPr>
          <p:cNvPr id="47" name="椭圆 46"/>
          <p:cNvSpPr/>
          <p:nvPr/>
        </p:nvSpPr>
        <p:spPr>
          <a:xfrm>
            <a:off x="1137962" y="4887242"/>
            <a:ext cx="1012960" cy="987438"/>
          </a:xfrm>
          <a:prstGeom prst="ellipse">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1229995" y="5153660"/>
            <a:ext cx="831850" cy="588645"/>
          </a:xfrm>
          <a:prstGeom prst="rect">
            <a:avLst/>
          </a:prstGeom>
          <a:noFill/>
        </p:spPr>
        <p:txBody>
          <a:bodyPr wrap="square" rtlCol="0">
            <a:noAutofit/>
          </a:bodyPr>
          <a:lstStyle/>
          <a:p>
            <a:pPr algn="ctr"/>
            <a:r>
              <a:rPr lang="en-US" altLang="zh-CN" sz="2400" b="1" dirty="0">
                <a:solidFill>
                  <a:schemeClr val="bg1"/>
                </a:solidFill>
              </a:rPr>
              <a:t>3</a:t>
            </a:r>
            <a:endParaRPr lang="en-US" altLang="zh-CN" sz="2400" b="1" dirty="0">
              <a:solidFill>
                <a:schemeClr val="bg1"/>
              </a:solidFill>
            </a:endParaRPr>
          </a:p>
        </p:txBody>
      </p:sp>
      <p:cxnSp>
        <p:nvCxnSpPr>
          <p:cNvPr id="50" name="直接连接符 49"/>
          <p:cNvCxnSpPr/>
          <p:nvPr/>
        </p:nvCxnSpPr>
        <p:spPr>
          <a:xfrm>
            <a:off x="2611726" y="4809521"/>
            <a:ext cx="0" cy="1306417"/>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307453" y="5218067"/>
            <a:ext cx="7034179" cy="460375"/>
          </a:xfrm>
          <a:prstGeom prst="rect">
            <a:avLst/>
          </a:prstGeom>
          <a:noFill/>
        </p:spPr>
        <p:txBody>
          <a:bodyPr wrap="square" rtlCol="0">
            <a:spAutoFit/>
          </a:bodyPr>
          <a:lstStyle/>
          <a:p>
            <a:r>
              <a:rPr lang="zh-CN" altLang="en-US" sz="2400" b="1" dirty="0"/>
              <a:t>创造力、情感设计和品牌一致原则</a:t>
            </a:r>
            <a:endParaRPr lang="zh-CN" altLang="en-US" sz="2400" b="1" dirty="0"/>
          </a:p>
        </p:txBody>
      </p:sp>
      <p:sp>
        <p:nvSpPr>
          <p:cNvPr id="6" name="文本框 5"/>
          <p:cNvSpPr txBox="1"/>
          <p:nvPr/>
        </p:nvSpPr>
        <p:spPr>
          <a:xfrm>
            <a:off x="3307715" y="1520825"/>
            <a:ext cx="4063365" cy="460375"/>
          </a:xfrm>
          <a:prstGeom prst="rect">
            <a:avLst/>
          </a:prstGeom>
          <a:noFill/>
        </p:spPr>
        <p:txBody>
          <a:bodyPr wrap="square" rtlCol="0">
            <a:spAutoFit/>
          </a:bodyPr>
          <a:p>
            <a:r>
              <a:rPr lang="zh-CN" altLang="en-US" sz="2400" b="1"/>
              <a:t>导向、架构原则</a:t>
            </a:r>
            <a:endParaRPr lang="zh-CN" altLang="en-US" sz="2400" b="1"/>
          </a:p>
        </p:txBody>
      </p:sp>
      <p:sp>
        <p:nvSpPr>
          <p:cNvPr id="8" name="文本框 7"/>
          <p:cNvSpPr txBox="1"/>
          <p:nvPr/>
        </p:nvSpPr>
        <p:spPr>
          <a:xfrm>
            <a:off x="3307715" y="3209925"/>
            <a:ext cx="4063365" cy="829945"/>
          </a:xfrm>
          <a:prstGeom prst="rect">
            <a:avLst/>
          </a:prstGeom>
          <a:noFill/>
        </p:spPr>
        <p:txBody>
          <a:bodyPr wrap="square" rtlCol="0">
            <a:spAutoFit/>
          </a:bodyPr>
          <a:p>
            <a:r>
              <a:rPr lang="zh-CN" altLang="en-US" sz="2400" b="1"/>
              <a:t>以用户中心、用户参与和可用性原则</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4908150" cy="641702"/>
            <a:chOff x="3578626" y="462969"/>
            <a:chExt cx="4908150" cy="641702"/>
          </a:xfrm>
        </p:grpSpPr>
        <p:sp>
          <p:nvSpPr>
            <p:cNvPr id="27" name="文本框 23"/>
            <p:cNvSpPr txBox="1"/>
            <p:nvPr/>
          </p:nvSpPr>
          <p:spPr>
            <a:xfrm>
              <a:off x="3578626" y="462969"/>
              <a:ext cx="2941955" cy="521970"/>
            </a:xfrm>
            <a:prstGeom prst="rect">
              <a:avLst/>
            </a:prstGeom>
            <a:noFill/>
          </p:spPr>
          <p:txBody>
            <a:bodyPr wrap="none" rtlCol="0">
              <a:spAutoFit/>
            </a:bodyPr>
            <a:lstStyle/>
            <a:p>
              <a:pPr algn="l"/>
              <a:r>
                <a:rPr lang="en-US" altLang="zh-CN" sz="2800" dirty="0"/>
                <a:t>1.导向、架构原则</a:t>
              </a:r>
              <a:endParaRPr lang="en-US" altLang="zh-CN"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sp>
        <p:nvSpPr>
          <p:cNvPr id="7" name="矩形 6"/>
          <p:cNvSpPr/>
          <p:nvPr/>
        </p:nvSpPr>
        <p:spPr>
          <a:xfrm>
            <a:off x="621171" y="958961"/>
            <a:ext cx="3666477" cy="549085"/>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楷体" panose="02010609060101010101" pitchFamily="49" charset="-122"/>
                <a:ea typeface="楷体" panose="02010609060101010101" pitchFamily="49" charset="-122"/>
              </a:rPr>
              <a:t>1.1导向性原则</a:t>
            </a:r>
            <a:endParaRPr lang="zh-CN" altLang="en-US" sz="3200" b="1" dirty="0">
              <a:solidFill>
                <a:schemeClr val="bg1"/>
              </a:solidFill>
              <a:latin typeface="楷体" panose="02010609060101010101" pitchFamily="49" charset="-122"/>
              <a:ea typeface="楷体" panose="02010609060101010101" pitchFamily="49" charset="-122"/>
            </a:endParaRPr>
          </a:p>
        </p:txBody>
      </p:sp>
      <p:pic>
        <p:nvPicPr>
          <p:cNvPr id="17" name="图片 17" descr="微信截图_20231102164138"/>
          <p:cNvPicPr>
            <a:picLocks noChangeAspect="1"/>
          </p:cNvPicPr>
          <p:nvPr>
            <p:custDataLst>
              <p:tags r:id="rId2"/>
            </p:custDataLst>
          </p:nvPr>
        </p:nvPicPr>
        <p:blipFill>
          <a:blip r:embed="rId3"/>
          <a:stretch>
            <a:fillRect/>
          </a:stretch>
        </p:blipFill>
        <p:spPr>
          <a:xfrm>
            <a:off x="3329940" y="1840865"/>
            <a:ext cx="7671435" cy="4379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4908150" cy="641702"/>
            <a:chOff x="3578626" y="462969"/>
            <a:chExt cx="4908150" cy="641702"/>
          </a:xfrm>
        </p:grpSpPr>
        <p:sp>
          <p:nvSpPr>
            <p:cNvPr id="27" name="文本框 23"/>
            <p:cNvSpPr txBox="1"/>
            <p:nvPr/>
          </p:nvSpPr>
          <p:spPr>
            <a:xfrm>
              <a:off x="3578626" y="462969"/>
              <a:ext cx="2941955" cy="521970"/>
            </a:xfrm>
            <a:prstGeom prst="rect">
              <a:avLst/>
            </a:prstGeom>
            <a:noFill/>
          </p:spPr>
          <p:txBody>
            <a:bodyPr wrap="none" rtlCol="0">
              <a:spAutoFit/>
            </a:bodyPr>
            <a:lstStyle/>
            <a:p>
              <a:pPr algn="l"/>
              <a:r>
                <a:rPr lang="en-US" altLang="zh-CN" sz="2800" dirty="0"/>
                <a:t>1.导向、架构原则</a:t>
              </a:r>
              <a:endParaRPr lang="en-US" altLang="zh-CN"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sp>
        <p:nvSpPr>
          <p:cNvPr id="7" name="矩形 6"/>
          <p:cNvSpPr/>
          <p:nvPr/>
        </p:nvSpPr>
        <p:spPr>
          <a:xfrm>
            <a:off x="621030" y="958850"/>
            <a:ext cx="4590415" cy="549275"/>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楷体" panose="02010609060101010101" pitchFamily="49" charset="-122"/>
                <a:ea typeface="楷体" panose="02010609060101010101" pitchFamily="49" charset="-122"/>
              </a:rPr>
              <a:t>1.</a:t>
            </a:r>
            <a:r>
              <a:rPr lang="en-US" altLang="zh-CN" sz="3200" b="1" dirty="0">
                <a:solidFill>
                  <a:schemeClr val="bg1"/>
                </a:solidFill>
                <a:latin typeface="楷体" panose="02010609060101010101" pitchFamily="49" charset="-122"/>
                <a:ea typeface="楷体" panose="02010609060101010101" pitchFamily="49" charset="-122"/>
              </a:rPr>
              <a:t>2</a:t>
            </a:r>
            <a:r>
              <a:rPr lang="zh-CN" altLang="en-US" sz="3200" b="1" dirty="0">
                <a:solidFill>
                  <a:schemeClr val="bg1"/>
                </a:solidFill>
                <a:latin typeface="楷体" panose="02010609060101010101" pitchFamily="49" charset="-122"/>
                <a:ea typeface="楷体" panose="02010609060101010101" pitchFamily="49" charset="-122"/>
              </a:rPr>
              <a:t>信息架构设计原则</a:t>
            </a:r>
            <a:endParaRPr lang="zh-CN" altLang="en-US" sz="3200" b="1" dirty="0">
              <a:solidFill>
                <a:schemeClr val="bg1"/>
              </a:solidFill>
              <a:latin typeface="楷体" panose="02010609060101010101" pitchFamily="49" charset="-122"/>
              <a:ea typeface="楷体" panose="02010609060101010101" pitchFamily="49" charset="-122"/>
            </a:endParaRPr>
          </a:p>
        </p:txBody>
      </p:sp>
      <p:pic>
        <p:nvPicPr>
          <p:cNvPr id="18" name="图片 18" descr="微信截图_20231102164926"/>
          <p:cNvPicPr>
            <a:picLocks noChangeAspect="1"/>
          </p:cNvPicPr>
          <p:nvPr>
            <p:custDataLst>
              <p:tags r:id="rId2"/>
            </p:custDataLst>
          </p:nvPr>
        </p:nvPicPr>
        <p:blipFill>
          <a:blip r:embed="rId3"/>
          <a:stretch>
            <a:fillRect/>
          </a:stretch>
        </p:blipFill>
        <p:spPr>
          <a:xfrm>
            <a:off x="534035" y="1897380"/>
            <a:ext cx="7674610" cy="4221480"/>
          </a:xfrm>
          <a:prstGeom prst="rect">
            <a:avLst/>
          </a:prstGeom>
        </p:spPr>
      </p:pic>
      <p:sp>
        <p:nvSpPr>
          <p:cNvPr id="6" name="文本框 5"/>
          <p:cNvSpPr txBox="1"/>
          <p:nvPr/>
        </p:nvSpPr>
        <p:spPr>
          <a:xfrm>
            <a:off x="8305165" y="1969770"/>
            <a:ext cx="2759710" cy="3933825"/>
          </a:xfrm>
          <a:prstGeom prst="rect">
            <a:avLst/>
          </a:prstGeom>
          <a:noFill/>
        </p:spPr>
        <p:txBody>
          <a:bodyPr wrap="square" rtlCol="0">
            <a:noAutofit/>
          </a:bodyPr>
          <a:p>
            <a:r>
              <a:rPr lang="en-US" altLang="zh-CN"/>
              <a:t>         </a:t>
            </a:r>
            <a:r>
              <a:rPr lang="zh-CN" altLang="en-US"/>
              <a:t>信息架构设计是指在设计和组织信息的过程中。通过合理的结构和布局，使用户能够轻松地找到所需信息，并且能够理解和使用这些信息。</a:t>
            </a:r>
            <a:endParaRPr lang="zh-CN" altLang="en-US"/>
          </a:p>
          <a:p>
            <a:r>
              <a:rPr lang="zh-CN" altLang="en-US"/>
              <a:t> </a:t>
            </a:r>
            <a:r>
              <a:rPr lang="en-US" altLang="zh-CN"/>
              <a:t>        </a:t>
            </a:r>
            <a:r>
              <a:rPr lang="zh-CN" altLang="en-US"/>
              <a:t>在信息架构设计中，有一些重要的原则需要遵循，以确保设计的信息架构具有高效性、易用性和可扩展性。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6142355" cy="641702"/>
            <a:chOff x="3578626" y="462969"/>
            <a:chExt cx="6142355" cy="641702"/>
          </a:xfrm>
        </p:grpSpPr>
        <p:sp>
          <p:nvSpPr>
            <p:cNvPr id="27" name="文本框 23"/>
            <p:cNvSpPr txBox="1"/>
            <p:nvPr/>
          </p:nvSpPr>
          <p:spPr>
            <a:xfrm>
              <a:off x="3578626" y="462969"/>
              <a:ext cx="6142355" cy="521970"/>
            </a:xfrm>
            <a:prstGeom prst="rect">
              <a:avLst/>
            </a:prstGeom>
            <a:noFill/>
          </p:spPr>
          <p:txBody>
            <a:bodyPr wrap="none" rtlCol="0">
              <a:spAutoFit/>
            </a:bodyPr>
            <a:lstStyle/>
            <a:p>
              <a:pPr algn="l"/>
              <a:r>
                <a:rPr lang="en-US" altLang="zh-CN" sz="2800" dirty="0"/>
                <a:t>2.以用户中心、用户参与和可用性原则</a:t>
              </a:r>
              <a:endParaRPr lang="en-US" altLang="zh-CN"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sp>
        <p:nvSpPr>
          <p:cNvPr id="7" name="矩形 6"/>
          <p:cNvSpPr/>
          <p:nvPr/>
        </p:nvSpPr>
        <p:spPr>
          <a:xfrm>
            <a:off x="621030" y="958850"/>
            <a:ext cx="4488815" cy="549275"/>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楷体" panose="02010609060101010101" pitchFamily="49" charset="-122"/>
                <a:ea typeface="楷体" panose="02010609060101010101" pitchFamily="49" charset="-122"/>
              </a:rPr>
              <a:t>2.1以用户为中心原则：</a:t>
            </a:r>
            <a:endParaRPr lang="zh-CN" altLang="en-US" sz="3200" b="1" dirty="0">
              <a:solidFill>
                <a:schemeClr val="bg1"/>
              </a:solidFill>
              <a:latin typeface="楷体" panose="02010609060101010101" pitchFamily="49" charset="-122"/>
              <a:ea typeface="楷体" panose="02010609060101010101" pitchFamily="49" charset="-122"/>
            </a:endParaRPr>
          </a:p>
        </p:txBody>
      </p:sp>
      <p:sp>
        <p:nvSpPr>
          <p:cNvPr id="5" name="文本框 4"/>
          <p:cNvSpPr txBox="1"/>
          <p:nvPr/>
        </p:nvSpPr>
        <p:spPr>
          <a:xfrm>
            <a:off x="1843405" y="1593850"/>
            <a:ext cx="7896225" cy="368300"/>
          </a:xfrm>
          <a:prstGeom prst="rect">
            <a:avLst/>
          </a:prstGeom>
          <a:noFill/>
        </p:spPr>
        <p:txBody>
          <a:bodyPr wrap="square" rtlCol="0">
            <a:spAutoFit/>
          </a:bodyPr>
          <a:p>
            <a:r>
              <a:rPr lang="zh-CN" altLang="en-US"/>
              <a:t>将用户的需求、目标和体验放在首位，确保产品具备良好的用户导向性。</a:t>
            </a:r>
            <a:endParaRPr lang="zh-CN" altLang="en-US"/>
          </a:p>
        </p:txBody>
      </p:sp>
      <p:pic>
        <p:nvPicPr>
          <p:cNvPr id="8" name="图片 7" descr="IMG_256"/>
          <p:cNvPicPr>
            <a:picLocks noChangeAspect="1"/>
          </p:cNvPicPr>
          <p:nvPr>
            <p:custDataLst>
              <p:tags r:id="rId2"/>
            </p:custDataLst>
          </p:nvPr>
        </p:nvPicPr>
        <p:blipFill>
          <a:blip r:embed="rId3"/>
          <a:stretch>
            <a:fillRect/>
          </a:stretch>
        </p:blipFill>
        <p:spPr>
          <a:xfrm>
            <a:off x="621030" y="2115820"/>
            <a:ext cx="6483985" cy="4520565"/>
          </a:xfrm>
          <a:prstGeom prst="rect">
            <a:avLst/>
          </a:prstGeom>
          <a:noFill/>
          <a:ln w="9525">
            <a:noFill/>
          </a:ln>
        </p:spPr>
      </p:pic>
      <p:sp>
        <p:nvSpPr>
          <p:cNvPr id="10" name="文本框 9"/>
          <p:cNvSpPr txBox="1"/>
          <p:nvPr/>
        </p:nvSpPr>
        <p:spPr>
          <a:xfrm>
            <a:off x="7261860" y="2685415"/>
            <a:ext cx="4063365" cy="2902585"/>
          </a:xfrm>
          <a:prstGeom prst="rect">
            <a:avLst/>
          </a:prstGeom>
          <a:noFill/>
        </p:spPr>
        <p:txBody>
          <a:bodyPr wrap="square" rtlCol="0">
            <a:noAutofit/>
          </a:bodyPr>
          <a:p>
            <a:r>
              <a:rPr lang="zh-CN" altLang="en-US"/>
              <a:t>•用户画像建立：通过用户调研和数据分析，深入了解目标用户的特征、偏好和行为习惯。</a:t>
            </a:r>
            <a:endParaRPr lang="zh-CN" altLang="en-US"/>
          </a:p>
          <a:p>
            <a:r>
              <a:rPr lang="zh-CN" altLang="en-US"/>
              <a:t>•用户故事编写：编写用户故事，描述用户在使用产品过程中的情境、需求和期望。</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6142355" cy="641702"/>
            <a:chOff x="3578626" y="462969"/>
            <a:chExt cx="6142355" cy="641702"/>
          </a:xfrm>
        </p:grpSpPr>
        <p:sp>
          <p:nvSpPr>
            <p:cNvPr id="27" name="文本框 23"/>
            <p:cNvSpPr txBox="1"/>
            <p:nvPr/>
          </p:nvSpPr>
          <p:spPr>
            <a:xfrm>
              <a:off x="3578626" y="462969"/>
              <a:ext cx="6142355" cy="521970"/>
            </a:xfrm>
            <a:prstGeom prst="rect">
              <a:avLst/>
            </a:prstGeom>
            <a:noFill/>
          </p:spPr>
          <p:txBody>
            <a:bodyPr wrap="none" rtlCol="0">
              <a:spAutoFit/>
            </a:bodyPr>
            <a:lstStyle/>
            <a:p>
              <a:pPr algn="l"/>
              <a:r>
                <a:rPr lang="en-US" altLang="zh-CN" sz="2800" dirty="0">
                  <a:sym typeface="+mn-ea"/>
                </a:rPr>
                <a:t>2.以用户中心、用户参与和可用性原则</a:t>
              </a:r>
              <a:endParaRPr lang="en-US" altLang="zh-CN"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sp>
        <p:nvSpPr>
          <p:cNvPr id="7" name="矩形 6"/>
          <p:cNvSpPr/>
          <p:nvPr/>
        </p:nvSpPr>
        <p:spPr>
          <a:xfrm>
            <a:off x="621171" y="958961"/>
            <a:ext cx="3666477" cy="549085"/>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楷体" panose="02010609060101010101" pitchFamily="49" charset="-122"/>
                <a:ea typeface="楷体" panose="02010609060101010101" pitchFamily="49" charset="-122"/>
              </a:rPr>
              <a:t>2.2用户参与原则</a:t>
            </a:r>
            <a:endParaRPr lang="zh-CN" altLang="en-US" sz="3200" b="1" dirty="0">
              <a:solidFill>
                <a:schemeClr val="bg1"/>
              </a:solidFill>
              <a:latin typeface="楷体" panose="02010609060101010101" pitchFamily="49" charset="-122"/>
              <a:ea typeface="楷体" panose="02010609060101010101" pitchFamily="49" charset="-122"/>
            </a:endParaRPr>
          </a:p>
        </p:txBody>
      </p:sp>
      <p:pic>
        <p:nvPicPr>
          <p:cNvPr id="9" name="图片 8" descr="IMG_256"/>
          <p:cNvPicPr>
            <a:picLocks noChangeAspect="1"/>
          </p:cNvPicPr>
          <p:nvPr>
            <p:custDataLst>
              <p:tags r:id="rId2"/>
            </p:custDataLst>
          </p:nvPr>
        </p:nvPicPr>
        <p:blipFill>
          <a:blip r:embed="rId3"/>
          <a:stretch>
            <a:fillRect/>
          </a:stretch>
        </p:blipFill>
        <p:spPr>
          <a:xfrm>
            <a:off x="3415665" y="1801495"/>
            <a:ext cx="7829550" cy="4403725"/>
          </a:xfrm>
          <a:prstGeom prst="rect">
            <a:avLst/>
          </a:prstGeom>
          <a:noFill/>
          <a:ln w="9525">
            <a:noFill/>
          </a:ln>
        </p:spPr>
      </p:pic>
      <p:sp>
        <p:nvSpPr>
          <p:cNvPr id="5" name="文本框 4"/>
          <p:cNvSpPr txBox="1"/>
          <p:nvPr/>
        </p:nvSpPr>
        <p:spPr>
          <a:xfrm>
            <a:off x="852805" y="2178685"/>
            <a:ext cx="3184525" cy="2884805"/>
          </a:xfrm>
          <a:prstGeom prst="rect">
            <a:avLst/>
          </a:prstGeom>
          <a:noFill/>
        </p:spPr>
        <p:txBody>
          <a:bodyPr wrap="square" rtlCol="0">
            <a:noAutofit/>
          </a:bodyPr>
          <a:p>
            <a:r>
              <a:rPr lang="en-US" altLang="zh-CN" sz="2000"/>
              <a:t>         </a:t>
            </a:r>
            <a:r>
              <a:rPr lang="zh-CN" altLang="en-US" sz="2000"/>
              <a:t>鼓励用户参与产品设计的过程，让用户成为产品的合作者，提高用户的归属感和满意度。建立用户反馈渠道，主动邀请用户提供建议和意见。邀请用户参加设计会议与产品评估，与设计团队一同思考和决策。</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6142355" cy="641702"/>
            <a:chOff x="3578626" y="462969"/>
            <a:chExt cx="6142355" cy="641702"/>
          </a:xfrm>
        </p:grpSpPr>
        <p:sp>
          <p:nvSpPr>
            <p:cNvPr id="27" name="文本框 23"/>
            <p:cNvSpPr txBox="1"/>
            <p:nvPr/>
          </p:nvSpPr>
          <p:spPr>
            <a:xfrm>
              <a:off x="3578626" y="462969"/>
              <a:ext cx="6142355" cy="521970"/>
            </a:xfrm>
            <a:prstGeom prst="rect">
              <a:avLst/>
            </a:prstGeom>
            <a:noFill/>
          </p:spPr>
          <p:txBody>
            <a:bodyPr wrap="none" rtlCol="0">
              <a:spAutoFit/>
            </a:bodyPr>
            <a:lstStyle/>
            <a:p>
              <a:pPr algn="l"/>
              <a:r>
                <a:rPr lang="en-US" altLang="zh-CN" sz="2800" dirty="0">
                  <a:sym typeface="+mn-ea"/>
                </a:rPr>
                <a:t>2.以用户中心、用户参与和可用性原则</a:t>
              </a:r>
              <a:endParaRPr lang="en-US" altLang="zh-CN"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sp>
        <p:nvSpPr>
          <p:cNvPr id="7" name="矩形 6"/>
          <p:cNvSpPr/>
          <p:nvPr/>
        </p:nvSpPr>
        <p:spPr>
          <a:xfrm>
            <a:off x="621171" y="958961"/>
            <a:ext cx="3666477" cy="549085"/>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楷体" panose="02010609060101010101" pitchFamily="49" charset="-122"/>
                <a:ea typeface="楷体" panose="02010609060101010101" pitchFamily="49" charset="-122"/>
              </a:rPr>
              <a:t>2.2用户参与原则</a:t>
            </a:r>
            <a:endParaRPr lang="zh-CN" altLang="en-US" sz="3200" b="1" dirty="0">
              <a:solidFill>
                <a:schemeClr val="bg1"/>
              </a:solidFill>
              <a:latin typeface="楷体" panose="02010609060101010101" pitchFamily="49" charset="-122"/>
              <a:ea typeface="楷体" panose="02010609060101010101" pitchFamily="49" charset="-122"/>
            </a:endParaRPr>
          </a:p>
        </p:txBody>
      </p:sp>
      <p:sp>
        <p:nvSpPr>
          <p:cNvPr id="5" name="文本框 4"/>
          <p:cNvSpPr txBox="1"/>
          <p:nvPr/>
        </p:nvSpPr>
        <p:spPr>
          <a:xfrm>
            <a:off x="852805" y="2178685"/>
            <a:ext cx="3184525" cy="2884805"/>
          </a:xfrm>
          <a:prstGeom prst="rect">
            <a:avLst/>
          </a:prstGeom>
          <a:noFill/>
        </p:spPr>
        <p:txBody>
          <a:bodyPr wrap="square" rtlCol="0">
            <a:noAutofit/>
          </a:bodyPr>
          <a:p>
            <a:endParaRPr lang="zh-CN" altLang="en-US" sz="2000"/>
          </a:p>
        </p:txBody>
      </p:sp>
      <p:pic>
        <p:nvPicPr>
          <p:cNvPr id="10" name="图片 9" descr="IMG_256"/>
          <p:cNvPicPr>
            <a:picLocks noChangeAspect="1"/>
          </p:cNvPicPr>
          <p:nvPr>
            <p:custDataLst>
              <p:tags r:id="rId2"/>
            </p:custDataLst>
          </p:nvPr>
        </p:nvPicPr>
        <p:blipFill>
          <a:blip r:embed="rId3"/>
          <a:stretch>
            <a:fillRect/>
          </a:stretch>
        </p:blipFill>
        <p:spPr>
          <a:xfrm>
            <a:off x="4684395" y="2007870"/>
            <a:ext cx="6275070" cy="4039870"/>
          </a:xfrm>
          <a:prstGeom prst="rect">
            <a:avLst/>
          </a:prstGeom>
          <a:noFill/>
          <a:ln w="9525">
            <a:noFill/>
          </a:ln>
        </p:spPr>
      </p:pic>
      <p:sp>
        <p:nvSpPr>
          <p:cNvPr id="6" name="文本框 5"/>
          <p:cNvSpPr txBox="1"/>
          <p:nvPr/>
        </p:nvSpPr>
        <p:spPr>
          <a:xfrm>
            <a:off x="621030" y="2672080"/>
            <a:ext cx="4063365" cy="2584450"/>
          </a:xfrm>
          <a:prstGeom prst="rect">
            <a:avLst/>
          </a:prstGeom>
          <a:noFill/>
        </p:spPr>
        <p:txBody>
          <a:bodyPr wrap="square" rtlCol="0">
            <a:spAutoFit/>
          </a:bodyPr>
          <a:p>
            <a:r>
              <a:rPr lang="zh-CN" altLang="en-US"/>
              <a:t>例如：百度作为中国领先的科技公司，以用户导向战略为核心，将用户需求置于产品和服务的中心位置，不断创新和优化，以提供更好的用户体验和满足用户的多样化需求。通过深入了解用户需求、持续创新和优化产品与服务、提供个性化推荐和定制化服务以及开放合作与生态共建，百度在用户导向方面取得了显著的成果。</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6142355" cy="641702"/>
            <a:chOff x="3578626" y="462969"/>
            <a:chExt cx="6142355" cy="641702"/>
          </a:xfrm>
        </p:grpSpPr>
        <p:sp>
          <p:nvSpPr>
            <p:cNvPr id="27" name="文本框 23"/>
            <p:cNvSpPr txBox="1"/>
            <p:nvPr/>
          </p:nvSpPr>
          <p:spPr>
            <a:xfrm>
              <a:off x="3578626" y="462969"/>
              <a:ext cx="6142355" cy="521970"/>
            </a:xfrm>
            <a:prstGeom prst="rect">
              <a:avLst/>
            </a:prstGeom>
            <a:noFill/>
          </p:spPr>
          <p:txBody>
            <a:bodyPr wrap="none" rtlCol="0">
              <a:spAutoFit/>
            </a:bodyPr>
            <a:lstStyle/>
            <a:p>
              <a:pPr algn="l"/>
              <a:r>
                <a:rPr lang="en-US" altLang="zh-CN" sz="2800" dirty="0">
                  <a:sym typeface="+mn-ea"/>
                </a:rPr>
                <a:t>2.以用户中心、用户参与和可用性原则</a:t>
              </a:r>
              <a:endParaRPr lang="en-US" altLang="zh-CN"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sp>
        <p:nvSpPr>
          <p:cNvPr id="7" name="矩形 6"/>
          <p:cNvSpPr/>
          <p:nvPr/>
        </p:nvSpPr>
        <p:spPr>
          <a:xfrm>
            <a:off x="621171" y="958961"/>
            <a:ext cx="3666477" cy="549085"/>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楷体" panose="02010609060101010101" pitchFamily="49" charset="-122"/>
                <a:ea typeface="楷体" panose="02010609060101010101" pitchFamily="49" charset="-122"/>
              </a:rPr>
              <a:t>2.3可用性原则</a:t>
            </a:r>
            <a:endParaRPr lang="zh-CN" altLang="en-US" sz="3200" b="1" dirty="0">
              <a:solidFill>
                <a:schemeClr val="bg1"/>
              </a:solidFill>
              <a:latin typeface="楷体" panose="02010609060101010101" pitchFamily="49" charset="-122"/>
              <a:ea typeface="楷体" panose="02010609060101010101" pitchFamily="49" charset="-122"/>
            </a:endParaRPr>
          </a:p>
        </p:txBody>
      </p:sp>
      <p:sp>
        <p:nvSpPr>
          <p:cNvPr id="5" name="文本框 4"/>
          <p:cNvSpPr txBox="1"/>
          <p:nvPr/>
        </p:nvSpPr>
        <p:spPr>
          <a:xfrm>
            <a:off x="852805" y="2178685"/>
            <a:ext cx="3184525" cy="2884805"/>
          </a:xfrm>
          <a:prstGeom prst="rect">
            <a:avLst/>
          </a:prstGeom>
          <a:noFill/>
        </p:spPr>
        <p:txBody>
          <a:bodyPr wrap="square" rtlCol="0">
            <a:noAutofit/>
          </a:bodyPr>
          <a:p>
            <a:r>
              <a:rPr lang="en-US" altLang="zh-CN" sz="2000"/>
              <a:t>    可用性包括有效性、高效性、可学习性、错误预防和可记忆性。</a:t>
            </a:r>
            <a:endParaRPr lang="en-US" altLang="zh-CN" sz="2000"/>
          </a:p>
        </p:txBody>
      </p:sp>
      <p:pic>
        <p:nvPicPr>
          <p:cNvPr id="12" name="图片 12" descr="微信截图_20231102160354"/>
          <p:cNvPicPr>
            <a:picLocks noChangeAspect="1"/>
          </p:cNvPicPr>
          <p:nvPr>
            <p:custDataLst>
              <p:tags r:id="rId2"/>
            </p:custDataLst>
          </p:nvPr>
        </p:nvPicPr>
        <p:blipFill>
          <a:blip r:embed="rId3"/>
          <a:stretch>
            <a:fillRect/>
          </a:stretch>
        </p:blipFill>
        <p:spPr>
          <a:xfrm>
            <a:off x="4287520" y="1954530"/>
            <a:ext cx="6761480" cy="429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5786755" cy="641702"/>
            <a:chOff x="3578626" y="462969"/>
            <a:chExt cx="5786755" cy="641702"/>
          </a:xfrm>
        </p:grpSpPr>
        <p:sp>
          <p:nvSpPr>
            <p:cNvPr id="27" name="文本框 23"/>
            <p:cNvSpPr txBox="1"/>
            <p:nvPr/>
          </p:nvSpPr>
          <p:spPr>
            <a:xfrm>
              <a:off x="3578626" y="462969"/>
              <a:ext cx="5786755" cy="521970"/>
            </a:xfrm>
            <a:prstGeom prst="rect">
              <a:avLst/>
            </a:prstGeom>
            <a:noFill/>
          </p:spPr>
          <p:txBody>
            <a:bodyPr wrap="none" rtlCol="0">
              <a:spAutoFit/>
            </a:bodyPr>
            <a:lstStyle/>
            <a:p>
              <a:pPr algn="l"/>
              <a:r>
                <a:rPr lang="en-US" altLang="zh-CN" sz="2800" dirty="0">
                  <a:sym typeface="+mn-ea"/>
                </a:rPr>
                <a:t>3.创造力、情感设计和品牌一致原则</a:t>
              </a:r>
              <a:endParaRPr lang="en-US" altLang="zh-CN" sz="2800" dirty="0">
                <a:sym typeface="+mn-ea"/>
              </a:endParaRPr>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sp>
        <p:nvSpPr>
          <p:cNvPr id="7" name="矩形 6"/>
          <p:cNvSpPr/>
          <p:nvPr/>
        </p:nvSpPr>
        <p:spPr>
          <a:xfrm>
            <a:off x="621030" y="958850"/>
            <a:ext cx="4184650" cy="549275"/>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楷体" panose="02010609060101010101" pitchFamily="49" charset="-122"/>
                <a:ea typeface="楷体" panose="02010609060101010101" pitchFamily="49" charset="-122"/>
              </a:rPr>
              <a:t>3.1创造力与创新原则</a:t>
            </a:r>
            <a:endParaRPr lang="zh-CN" altLang="en-US" sz="3200" b="1" dirty="0">
              <a:solidFill>
                <a:schemeClr val="bg1"/>
              </a:solidFill>
              <a:latin typeface="楷体" panose="02010609060101010101" pitchFamily="49" charset="-122"/>
              <a:ea typeface="楷体" panose="02010609060101010101" pitchFamily="49" charset="-122"/>
            </a:endParaRPr>
          </a:p>
        </p:txBody>
      </p:sp>
      <p:sp>
        <p:nvSpPr>
          <p:cNvPr id="5" name="文本框 4"/>
          <p:cNvSpPr txBox="1"/>
          <p:nvPr/>
        </p:nvSpPr>
        <p:spPr>
          <a:xfrm>
            <a:off x="6547485" y="5156200"/>
            <a:ext cx="4336415" cy="1595120"/>
          </a:xfrm>
          <a:prstGeom prst="rect">
            <a:avLst/>
          </a:prstGeom>
          <a:noFill/>
        </p:spPr>
        <p:txBody>
          <a:bodyPr wrap="square" rtlCol="0">
            <a:noAutofit/>
          </a:bodyPr>
          <a:p>
            <a:r>
              <a:rPr lang="en-US" altLang="zh-CN"/>
              <a:t>不断迭代：持续进行设计迭代和改进，通过试错和学习，不断推陈出新。同时关注前沿技术的发展，将其应用到产品设计中，创造新的产品体验。</a:t>
            </a:r>
            <a:endParaRPr lang="en-US" altLang="zh-CN"/>
          </a:p>
        </p:txBody>
      </p:sp>
      <p:pic>
        <p:nvPicPr>
          <p:cNvPr id="13" name="图片 11" descr="IMG_256"/>
          <p:cNvPicPr>
            <a:picLocks noChangeAspect="1"/>
          </p:cNvPicPr>
          <p:nvPr>
            <p:custDataLst>
              <p:tags r:id="rId2"/>
            </p:custDataLst>
          </p:nvPr>
        </p:nvPicPr>
        <p:blipFill>
          <a:blip r:embed="rId3"/>
          <a:stretch>
            <a:fillRect/>
          </a:stretch>
        </p:blipFill>
        <p:spPr>
          <a:xfrm>
            <a:off x="836295" y="2858135"/>
            <a:ext cx="4119880" cy="3253105"/>
          </a:xfrm>
          <a:prstGeom prst="rect">
            <a:avLst/>
          </a:prstGeom>
          <a:noFill/>
          <a:ln w="9525">
            <a:noFill/>
          </a:ln>
        </p:spPr>
      </p:pic>
      <p:sp>
        <p:nvSpPr>
          <p:cNvPr id="100" name="文本框 99"/>
          <p:cNvSpPr txBox="1"/>
          <p:nvPr/>
        </p:nvSpPr>
        <p:spPr>
          <a:xfrm>
            <a:off x="621347" y="1860550"/>
            <a:ext cx="5080000" cy="645160"/>
          </a:xfrm>
          <a:prstGeom prst="rect">
            <a:avLst/>
          </a:prstGeom>
          <a:noFill/>
          <a:ln w="9525">
            <a:noFill/>
          </a:ln>
        </p:spPr>
        <p:txBody>
          <a:bodyPr>
            <a:spAutoFit/>
          </a:bodyPr>
          <a:p>
            <a:pPr indent="0"/>
            <a:r>
              <a:rPr lang="zh-CN" b="0">
                <a:ea typeface="宋体" panose="02010600030101010101" pitchFamily="2" charset="-122"/>
              </a:rPr>
              <a:t>鼓励团队成员发挥创造力，突破常规思维，提供独特的产品理念和解决方案。</a:t>
            </a:r>
            <a:endParaRPr lang="zh-CN" altLang="en-US" b="0">
              <a:ea typeface="宋体" panose="02010600030101010101" pitchFamily="2" charset="-122"/>
            </a:endParaRPr>
          </a:p>
        </p:txBody>
      </p:sp>
      <p:pic>
        <p:nvPicPr>
          <p:cNvPr id="14" name="图片 12" descr="IMG_256"/>
          <p:cNvPicPr>
            <a:picLocks noChangeAspect="1"/>
          </p:cNvPicPr>
          <p:nvPr>
            <p:custDataLst>
              <p:tags r:id="rId4"/>
            </p:custDataLst>
          </p:nvPr>
        </p:nvPicPr>
        <p:blipFill>
          <a:blip r:embed="rId5"/>
          <a:stretch>
            <a:fillRect/>
          </a:stretch>
        </p:blipFill>
        <p:spPr>
          <a:xfrm>
            <a:off x="6472555" y="1508125"/>
            <a:ext cx="4411345" cy="33566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5786755" cy="641702"/>
            <a:chOff x="3578626" y="462969"/>
            <a:chExt cx="5786755" cy="641702"/>
          </a:xfrm>
        </p:grpSpPr>
        <p:sp>
          <p:nvSpPr>
            <p:cNvPr id="27" name="文本框 23"/>
            <p:cNvSpPr txBox="1"/>
            <p:nvPr/>
          </p:nvSpPr>
          <p:spPr>
            <a:xfrm>
              <a:off x="3578626" y="462969"/>
              <a:ext cx="5786755" cy="521970"/>
            </a:xfrm>
            <a:prstGeom prst="rect">
              <a:avLst/>
            </a:prstGeom>
            <a:noFill/>
          </p:spPr>
          <p:txBody>
            <a:bodyPr wrap="none" rtlCol="0">
              <a:spAutoFit/>
            </a:bodyPr>
            <a:lstStyle/>
            <a:p>
              <a:pPr algn="l"/>
              <a:r>
                <a:rPr lang="en-US" altLang="zh-CN" sz="2800" dirty="0">
                  <a:sym typeface="+mn-ea"/>
                </a:rPr>
                <a:t>3.创造力、情感设计和品牌一致原则</a:t>
              </a:r>
              <a:endParaRPr lang="en-US" altLang="zh-CN"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sp>
        <p:nvSpPr>
          <p:cNvPr id="7" name="矩形 6"/>
          <p:cNvSpPr/>
          <p:nvPr/>
        </p:nvSpPr>
        <p:spPr>
          <a:xfrm>
            <a:off x="621171" y="958961"/>
            <a:ext cx="3666477" cy="549085"/>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楷体" panose="02010609060101010101" pitchFamily="49" charset="-122"/>
                <a:ea typeface="楷体" panose="02010609060101010101" pitchFamily="49" charset="-122"/>
              </a:rPr>
              <a:t>3.2情感设计原则</a:t>
            </a:r>
            <a:endParaRPr lang="zh-CN" altLang="en-US" sz="3200" b="1" dirty="0">
              <a:solidFill>
                <a:schemeClr val="bg1"/>
              </a:solidFill>
              <a:latin typeface="楷体" panose="02010609060101010101" pitchFamily="49" charset="-122"/>
              <a:ea typeface="楷体" panose="02010609060101010101" pitchFamily="49" charset="-122"/>
            </a:endParaRPr>
          </a:p>
        </p:txBody>
      </p:sp>
      <p:sp>
        <p:nvSpPr>
          <p:cNvPr id="5" name="文本框 4"/>
          <p:cNvSpPr txBox="1"/>
          <p:nvPr/>
        </p:nvSpPr>
        <p:spPr>
          <a:xfrm>
            <a:off x="852805" y="2178685"/>
            <a:ext cx="3184525" cy="2884805"/>
          </a:xfrm>
          <a:prstGeom prst="rect">
            <a:avLst/>
          </a:prstGeom>
          <a:noFill/>
        </p:spPr>
        <p:txBody>
          <a:bodyPr wrap="square" rtlCol="0">
            <a:noAutofit/>
          </a:bodyPr>
          <a:p>
            <a:r>
              <a:rPr lang="en-US" altLang="zh-CN" sz="2000"/>
              <a:t>    </a:t>
            </a:r>
            <a:endParaRPr lang="en-US" altLang="zh-CN" sz="2000"/>
          </a:p>
        </p:txBody>
      </p:sp>
      <p:pic>
        <p:nvPicPr>
          <p:cNvPr id="15" name="图片 13" descr="IMG_256"/>
          <p:cNvPicPr>
            <a:picLocks noChangeAspect="1"/>
          </p:cNvPicPr>
          <p:nvPr>
            <p:custDataLst>
              <p:tags r:id="rId2"/>
            </p:custDataLst>
          </p:nvPr>
        </p:nvPicPr>
        <p:blipFill>
          <a:blip r:embed="rId3"/>
          <a:stretch>
            <a:fillRect/>
          </a:stretch>
        </p:blipFill>
        <p:spPr>
          <a:xfrm>
            <a:off x="2252345" y="1582420"/>
            <a:ext cx="7096125" cy="3327400"/>
          </a:xfrm>
          <a:prstGeom prst="rect">
            <a:avLst/>
          </a:prstGeom>
          <a:noFill/>
          <a:ln w="9525">
            <a:noFill/>
          </a:ln>
        </p:spPr>
      </p:pic>
      <p:sp>
        <p:nvSpPr>
          <p:cNvPr id="100" name="文本框 99"/>
          <p:cNvSpPr txBox="1"/>
          <p:nvPr/>
        </p:nvSpPr>
        <p:spPr>
          <a:xfrm>
            <a:off x="1607820" y="4909820"/>
            <a:ext cx="8385175" cy="1753235"/>
          </a:xfrm>
          <a:prstGeom prst="rect">
            <a:avLst/>
          </a:prstGeom>
          <a:noFill/>
          <a:ln w="9525">
            <a:noFill/>
          </a:ln>
        </p:spPr>
        <p:txBody>
          <a:bodyPr wrap="square">
            <a:spAutoFit/>
          </a:bodyPr>
          <a:p>
            <a:pPr indent="0"/>
            <a:r>
              <a:rPr lang="zh-CN" b="0">
                <a:ea typeface="宋体" panose="02010600030101010101" pitchFamily="2" charset="-122"/>
              </a:rPr>
              <a:t>情感设计：考虑用户情感体验，通过设计元素和交互方式传递积极的情感体验，增强用户的情感共鸣。</a:t>
            </a:r>
            <a:r>
              <a:rPr lang="en-US" b="0">
                <a:latin typeface="宋体" panose="02010600030101010101" pitchFamily="2" charset="-122"/>
                <a:ea typeface="宋体" panose="02010600030101010101" pitchFamily="2" charset="-122"/>
              </a:rPr>
              <a:t> </a:t>
            </a:r>
            <a:r>
              <a:rPr lang="zh-CN" b="0">
                <a:ea typeface="宋体" panose="02010600030101010101" pitchFamily="2" charset="-122"/>
              </a:rPr>
              <a:t>触发情感连接：运用色彩、图标、音效等设计元素，触发用户的积极情感。故事叙述与品牌塑造：通过故事叙述和品牌塑造，营造与用户情感契合的产品形象和氛围。</a:t>
            </a:r>
            <a:endParaRPr lang="zh-CN" altLang="en-US" b="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58750" y="1087184"/>
            <a:ext cx="3181350"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25" name="TextBox 76"/>
          <p:cNvSpPr txBox="1"/>
          <p:nvPr/>
        </p:nvSpPr>
        <p:spPr>
          <a:xfrm>
            <a:off x="1745038" y="1393331"/>
            <a:ext cx="1478824" cy="461665"/>
          </a:xfrm>
          <a:prstGeom prst="rect">
            <a:avLst/>
          </a:prstGeom>
          <a:noFill/>
          <a:ln>
            <a:noFill/>
          </a:ln>
        </p:spPr>
        <p:txBody>
          <a:bodyPr wrap="squar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产品设计</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6" name="TextBox 77"/>
          <p:cNvSpPr txBox="1"/>
          <p:nvPr/>
        </p:nvSpPr>
        <p:spPr>
          <a:xfrm>
            <a:off x="1688676" y="2427321"/>
            <a:ext cx="1714044" cy="829945"/>
          </a:xfrm>
          <a:prstGeom prst="rect">
            <a:avLst/>
          </a:prstGeom>
          <a:noFill/>
          <a:ln>
            <a:noFill/>
          </a:ln>
        </p:spPr>
        <p:txBody>
          <a:bodyPr wrap="square" rtlCol="0">
            <a:spAutoFit/>
          </a:bodyPr>
          <a:lstStyle/>
          <a:p>
            <a:pPr lvl="0"/>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产品设计的应用</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原则</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661604" y="1360950"/>
            <a:ext cx="625513" cy="600549"/>
            <a:chOff x="2213656" y="982844"/>
            <a:chExt cx="1122386" cy="842780"/>
          </a:xfrm>
          <a:solidFill>
            <a:srgbClr val="1983B7"/>
          </a:solidFill>
        </p:grpSpPr>
        <p:sp>
          <p:nvSpPr>
            <p:cNvPr id="30" name="平行四边形 29"/>
            <p:cNvSpPr/>
            <p:nvPr/>
          </p:nvSpPr>
          <p:spPr>
            <a:xfrm>
              <a:off x="2215144" y="982844"/>
              <a:ext cx="1120898" cy="842780"/>
            </a:xfrm>
            <a:prstGeom prst="parallelogram">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1" name="文本框 9"/>
            <p:cNvSpPr txBox="1"/>
            <p:nvPr/>
          </p:nvSpPr>
          <p:spPr>
            <a:xfrm>
              <a:off x="2213656" y="1053223"/>
              <a:ext cx="1066799" cy="734260"/>
            </a:xfrm>
            <a:prstGeom prst="rect">
              <a:avLst/>
            </a:prstGeom>
            <a:grpFill/>
          </p:spPr>
          <p:txBody>
            <a:bodyPr wrap="square" rtlCol="0">
              <a:spAutoFit/>
            </a:bodyPr>
            <a:lstStyle/>
            <a:p>
              <a:pPr algn="ctr"/>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35" name="组合 34"/>
          <p:cNvGrpSpPr/>
          <p:nvPr/>
        </p:nvGrpSpPr>
        <p:grpSpPr>
          <a:xfrm>
            <a:off x="662433" y="2535045"/>
            <a:ext cx="624684" cy="600549"/>
            <a:chOff x="2215144" y="982844"/>
            <a:chExt cx="1120898" cy="842780"/>
          </a:xfrm>
          <a:solidFill>
            <a:schemeClr val="accent4"/>
          </a:solidFill>
        </p:grpSpPr>
        <p:sp>
          <p:nvSpPr>
            <p:cNvPr id="36" name="平行四边形 35"/>
            <p:cNvSpPr/>
            <p:nvPr/>
          </p:nvSpPr>
          <p:spPr>
            <a:xfrm>
              <a:off x="2215144" y="982844"/>
              <a:ext cx="1120898" cy="842780"/>
            </a:xfrm>
            <a:prstGeom prst="parallelogram">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37" name="文本框 9"/>
            <p:cNvSpPr txBox="1"/>
            <p:nvPr/>
          </p:nvSpPr>
          <p:spPr>
            <a:xfrm>
              <a:off x="2245058" y="1046848"/>
              <a:ext cx="1066799" cy="734260"/>
            </a:xfrm>
            <a:prstGeom prst="rect">
              <a:avLst/>
            </a:prstGeom>
            <a:grpFill/>
          </p:spPr>
          <p:txBody>
            <a:bodyPr wrap="square" rtlCol="0">
              <a:spAutoFit/>
            </a:bodyPr>
            <a:lstStyle/>
            <a:p>
              <a:pPr algn="ctr"/>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sp>
        <p:nvSpPr>
          <p:cNvPr id="44" name="WordArt 293"/>
          <p:cNvSpPr>
            <a:spLocks noChangeArrowheads="1" noChangeShapeType="1" noTextEdit="1"/>
          </p:cNvSpPr>
          <p:nvPr/>
        </p:nvSpPr>
        <p:spPr bwMode="auto">
          <a:xfrm>
            <a:off x="554590" y="207901"/>
            <a:ext cx="1640969" cy="765548"/>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zh-CN" altLang="en-US" sz="3600" kern="10" dirty="0">
                <a:solidFill>
                  <a:schemeClr val="accent3"/>
                </a:solidFill>
                <a:latin typeface="微软雅黑" panose="020B0503020204020204" pitchFamily="34" charset="-122"/>
                <a:ea typeface="微软雅黑" panose="020B0503020204020204" pitchFamily="34" charset="-122"/>
              </a:rPr>
              <a:t>目录</a:t>
            </a:r>
            <a:endParaRPr lang="zh-CN" altLang="en-US" sz="3600" kern="10" dirty="0">
              <a:solidFill>
                <a:schemeClr val="accent3"/>
              </a:solidFill>
              <a:latin typeface="微软雅黑" panose="020B0503020204020204" pitchFamily="34" charset="-122"/>
              <a:ea typeface="微软雅黑" panose="020B0503020204020204" pitchFamily="34" charset="-122"/>
            </a:endParaRPr>
          </a:p>
        </p:txBody>
      </p:sp>
      <p:sp>
        <p:nvSpPr>
          <p:cNvPr id="21" name="矩形 20"/>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52140" y="-36523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4" name="Oval 14"/>
          <p:cNvSpPr/>
          <p:nvPr/>
        </p:nvSpPr>
        <p:spPr>
          <a:xfrm>
            <a:off x="3643825" y="1369391"/>
            <a:ext cx="517204" cy="5153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FontAwesome" pitchFamily="2" charset="0"/>
              </a:rPr>
              <a:t>1</a:t>
            </a:r>
            <a:endParaRPr lang="en-US" dirty="0">
              <a:solidFill>
                <a:schemeClr val="bg1"/>
              </a:solidFill>
            </a:endParaRPr>
          </a:p>
        </p:txBody>
      </p:sp>
      <p:sp>
        <p:nvSpPr>
          <p:cNvPr id="5" name="文本框 4"/>
          <p:cNvSpPr txBox="1"/>
          <p:nvPr/>
        </p:nvSpPr>
        <p:spPr>
          <a:xfrm>
            <a:off x="4507493" y="1438580"/>
            <a:ext cx="2991775" cy="369332"/>
          </a:xfrm>
          <a:prstGeom prst="rect">
            <a:avLst/>
          </a:prstGeom>
          <a:noFill/>
        </p:spPr>
        <p:txBody>
          <a:bodyPr wrap="square" rtlCol="0">
            <a:spAutoFit/>
          </a:bodyPr>
          <a:lstStyle/>
          <a:p>
            <a:r>
              <a:rPr lang="zh-CN" altLang="en-US" dirty="0"/>
              <a:t>产品的使命、口号、策略</a:t>
            </a:r>
            <a:endParaRPr lang="zh-CN" altLang="en-US" dirty="0"/>
          </a:p>
        </p:txBody>
      </p:sp>
      <p:sp>
        <p:nvSpPr>
          <p:cNvPr id="7" name="Oval 12"/>
          <p:cNvSpPr/>
          <p:nvPr/>
        </p:nvSpPr>
        <p:spPr>
          <a:xfrm>
            <a:off x="7467395" y="1355531"/>
            <a:ext cx="517204" cy="515324"/>
          </a:xfrm>
          <a:prstGeom prst="ellipse">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endParaRPr lang="en-US" dirty="0">
              <a:solidFill>
                <a:schemeClr val="bg1"/>
              </a:solidFill>
            </a:endParaRPr>
          </a:p>
        </p:txBody>
      </p:sp>
      <p:sp>
        <p:nvSpPr>
          <p:cNvPr id="8" name="文本框 7"/>
          <p:cNvSpPr txBox="1"/>
          <p:nvPr/>
        </p:nvSpPr>
        <p:spPr>
          <a:xfrm>
            <a:off x="8215780" y="1432659"/>
            <a:ext cx="2991775" cy="369332"/>
          </a:xfrm>
          <a:prstGeom prst="rect">
            <a:avLst/>
          </a:prstGeom>
          <a:noFill/>
        </p:spPr>
        <p:txBody>
          <a:bodyPr wrap="square" rtlCol="0">
            <a:spAutoFit/>
          </a:bodyPr>
          <a:lstStyle/>
          <a:p>
            <a:r>
              <a:rPr lang="zh-CN" altLang="en-US" dirty="0"/>
              <a:t>产品定义</a:t>
            </a:r>
            <a:endParaRPr lang="zh-CN" altLang="en-US" dirty="0"/>
          </a:p>
        </p:txBody>
      </p:sp>
      <p:sp>
        <p:nvSpPr>
          <p:cNvPr id="14" name="Oval 12"/>
          <p:cNvSpPr/>
          <p:nvPr/>
        </p:nvSpPr>
        <p:spPr>
          <a:xfrm>
            <a:off x="3645804" y="3735856"/>
            <a:ext cx="517204" cy="518400"/>
          </a:xfrm>
          <a:prstGeom prst="ellipse">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endParaRPr lang="en-US" dirty="0">
              <a:solidFill>
                <a:schemeClr val="bg1"/>
              </a:solidFill>
            </a:endParaRPr>
          </a:p>
        </p:txBody>
      </p:sp>
      <p:sp>
        <p:nvSpPr>
          <p:cNvPr id="15" name="Oval 14"/>
          <p:cNvSpPr/>
          <p:nvPr/>
        </p:nvSpPr>
        <p:spPr>
          <a:xfrm>
            <a:off x="3645394" y="4700787"/>
            <a:ext cx="517204" cy="518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FontAwesome" pitchFamily="2" charset="0"/>
              </a:rPr>
              <a:t>2</a:t>
            </a:r>
            <a:endParaRPr lang="en-US" dirty="0">
              <a:solidFill>
                <a:schemeClr val="bg1"/>
              </a:solidFill>
            </a:endParaRPr>
          </a:p>
        </p:txBody>
      </p:sp>
      <p:sp>
        <p:nvSpPr>
          <p:cNvPr id="16" name="Oval 12"/>
          <p:cNvSpPr/>
          <p:nvPr/>
        </p:nvSpPr>
        <p:spPr>
          <a:xfrm>
            <a:off x="3643476" y="5749538"/>
            <a:ext cx="517204" cy="518400"/>
          </a:xfrm>
          <a:prstGeom prst="ellipse">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endParaRPr lang="en-US" dirty="0">
              <a:solidFill>
                <a:schemeClr val="bg1"/>
              </a:solidFill>
            </a:endParaRPr>
          </a:p>
        </p:txBody>
      </p:sp>
      <p:sp>
        <p:nvSpPr>
          <p:cNvPr id="17" name="Oval 14"/>
          <p:cNvSpPr/>
          <p:nvPr/>
        </p:nvSpPr>
        <p:spPr>
          <a:xfrm>
            <a:off x="7209075" y="3736256"/>
            <a:ext cx="518400" cy="518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FontAwesome" pitchFamily="2" charset="0"/>
              </a:rPr>
              <a:t>4</a:t>
            </a:r>
            <a:endParaRPr lang="en-US" dirty="0">
              <a:solidFill>
                <a:schemeClr val="bg1"/>
              </a:solidFill>
            </a:endParaRPr>
          </a:p>
        </p:txBody>
      </p:sp>
      <p:sp>
        <p:nvSpPr>
          <p:cNvPr id="18" name="Oval 12"/>
          <p:cNvSpPr/>
          <p:nvPr/>
        </p:nvSpPr>
        <p:spPr>
          <a:xfrm>
            <a:off x="7209001" y="4359096"/>
            <a:ext cx="517204" cy="518400"/>
          </a:xfrm>
          <a:prstGeom prst="ellipse">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endParaRPr lang="en-US" dirty="0">
              <a:solidFill>
                <a:schemeClr val="bg1"/>
              </a:solidFill>
            </a:endParaRPr>
          </a:p>
        </p:txBody>
      </p:sp>
      <p:sp>
        <p:nvSpPr>
          <p:cNvPr id="19" name="Oval 14"/>
          <p:cNvSpPr/>
          <p:nvPr/>
        </p:nvSpPr>
        <p:spPr>
          <a:xfrm>
            <a:off x="7209014" y="5053915"/>
            <a:ext cx="517204" cy="518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FontAwesome" pitchFamily="2" charset="0"/>
              </a:rPr>
              <a:t>6</a:t>
            </a:r>
            <a:endParaRPr lang="en-US" dirty="0">
              <a:solidFill>
                <a:schemeClr val="bg1"/>
              </a:solidFill>
            </a:endParaRPr>
          </a:p>
        </p:txBody>
      </p:sp>
      <p:sp>
        <p:nvSpPr>
          <p:cNvPr id="20" name="Oval 12"/>
          <p:cNvSpPr/>
          <p:nvPr/>
        </p:nvSpPr>
        <p:spPr>
          <a:xfrm>
            <a:off x="7208793" y="5765115"/>
            <a:ext cx="517204" cy="518400"/>
          </a:xfrm>
          <a:prstGeom prst="ellipse">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endParaRPr lang="en-US" dirty="0">
              <a:solidFill>
                <a:schemeClr val="bg1"/>
              </a:solidFill>
            </a:endParaRPr>
          </a:p>
        </p:txBody>
      </p:sp>
      <p:sp>
        <p:nvSpPr>
          <p:cNvPr id="23" name="文本框 22"/>
          <p:cNvSpPr txBox="1"/>
          <p:nvPr/>
        </p:nvSpPr>
        <p:spPr>
          <a:xfrm>
            <a:off x="4217445" y="3812861"/>
            <a:ext cx="2991775" cy="369332"/>
          </a:xfrm>
          <a:prstGeom prst="rect">
            <a:avLst/>
          </a:prstGeom>
          <a:noFill/>
        </p:spPr>
        <p:txBody>
          <a:bodyPr wrap="square" rtlCol="0">
            <a:spAutoFit/>
          </a:bodyPr>
          <a:lstStyle/>
          <a:p>
            <a:r>
              <a:rPr lang="zh-CN" altLang="zh-CN" dirty="0"/>
              <a:t>用户体验设计考虑的因素</a:t>
            </a:r>
            <a:endParaRPr lang="zh-CN" altLang="en-US" dirty="0"/>
          </a:p>
        </p:txBody>
      </p:sp>
      <p:sp>
        <p:nvSpPr>
          <p:cNvPr id="24" name="文本框 23"/>
          <p:cNvSpPr txBox="1"/>
          <p:nvPr/>
        </p:nvSpPr>
        <p:spPr>
          <a:xfrm>
            <a:off x="4281211" y="4724521"/>
            <a:ext cx="4547305" cy="645160"/>
          </a:xfrm>
          <a:prstGeom prst="rect">
            <a:avLst/>
          </a:prstGeom>
          <a:noFill/>
        </p:spPr>
        <p:txBody>
          <a:bodyPr wrap="square" rtlCol="0">
            <a:spAutoFit/>
          </a:bodyPr>
          <a:lstStyle/>
          <a:p>
            <a:r>
              <a:rPr lang="zh-CN" altLang="zh-CN" dirty="0"/>
              <a:t>产品所用编程语言</a:t>
            </a:r>
            <a:endParaRPr lang="zh-CN" altLang="zh-CN" dirty="0"/>
          </a:p>
          <a:p>
            <a:r>
              <a:rPr lang="zh-CN" altLang="zh-CN" dirty="0"/>
              <a:t>及</a:t>
            </a:r>
            <a:r>
              <a:rPr lang="en-US" altLang="zh-CN" dirty="0"/>
              <a:t>IDE</a:t>
            </a:r>
            <a:r>
              <a:rPr lang="zh-CN" altLang="zh-CN" dirty="0"/>
              <a:t>、平台、框架等</a:t>
            </a:r>
            <a:endParaRPr lang="zh-CN" altLang="en-US" dirty="0"/>
          </a:p>
        </p:txBody>
      </p:sp>
      <p:sp>
        <p:nvSpPr>
          <p:cNvPr id="38" name="文本框 37"/>
          <p:cNvSpPr txBox="1"/>
          <p:nvPr/>
        </p:nvSpPr>
        <p:spPr>
          <a:xfrm>
            <a:off x="4217568" y="5839601"/>
            <a:ext cx="2991775" cy="369332"/>
          </a:xfrm>
          <a:prstGeom prst="rect">
            <a:avLst/>
          </a:prstGeom>
          <a:noFill/>
        </p:spPr>
        <p:txBody>
          <a:bodyPr wrap="square" rtlCol="0">
            <a:spAutoFit/>
          </a:bodyPr>
          <a:lstStyle/>
          <a:p>
            <a:r>
              <a:rPr lang="zh-CN" altLang="zh-CN" dirty="0"/>
              <a:t>代码仓库</a:t>
            </a:r>
            <a:endParaRPr lang="zh-CN" altLang="en-US" dirty="0"/>
          </a:p>
        </p:txBody>
      </p:sp>
      <p:sp>
        <p:nvSpPr>
          <p:cNvPr id="39" name="文本框 38"/>
          <p:cNvSpPr txBox="1"/>
          <p:nvPr/>
        </p:nvSpPr>
        <p:spPr>
          <a:xfrm>
            <a:off x="7966905" y="3812695"/>
            <a:ext cx="2991775" cy="369332"/>
          </a:xfrm>
          <a:prstGeom prst="rect">
            <a:avLst/>
          </a:prstGeom>
          <a:noFill/>
        </p:spPr>
        <p:txBody>
          <a:bodyPr wrap="square" rtlCol="0">
            <a:spAutoFit/>
          </a:bodyPr>
          <a:lstStyle/>
          <a:p>
            <a:r>
              <a:rPr lang="zh-CN" altLang="zh-CN" dirty="0"/>
              <a:t>问题及解决方法汇总</a:t>
            </a:r>
            <a:endParaRPr lang="zh-CN" altLang="en-US" dirty="0"/>
          </a:p>
        </p:txBody>
      </p:sp>
      <p:sp>
        <p:nvSpPr>
          <p:cNvPr id="40" name="文本框 39"/>
          <p:cNvSpPr txBox="1"/>
          <p:nvPr/>
        </p:nvSpPr>
        <p:spPr>
          <a:xfrm>
            <a:off x="7984389" y="4434374"/>
            <a:ext cx="2991775" cy="369332"/>
          </a:xfrm>
          <a:prstGeom prst="rect">
            <a:avLst/>
          </a:prstGeom>
          <a:noFill/>
        </p:spPr>
        <p:txBody>
          <a:bodyPr wrap="square" rtlCol="0">
            <a:spAutoFit/>
          </a:bodyPr>
          <a:lstStyle/>
          <a:p>
            <a:r>
              <a:rPr lang="zh-CN" altLang="zh-CN" dirty="0"/>
              <a:t>软件概要设计</a:t>
            </a:r>
            <a:endParaRPr lang="zh-CN" altLang="en-US" dirty="0"/>
          </a:p>
        </p:txBody>
      </p:sp>
      <p:sp>
        <p:nvSpPr>
          <p:cNvPr id="45" name="文本框 44"/>
          <p:cNvSpPr txBox="1"/>
          <p:nvPr/>
        </p:nvSpPr>
        <p:spPr>
          <a:xfrm>
            <a:off x="7984490" y="5135245"/>
            <a:ext cx="2496185" cy="372745"/>
          </a:xfrm>
          <a:prstGeom prst="rect">
            <a:avLst/>
          </a:prstGeom>
          <a:noFill/>
        </p:spPr>
        <p:txBody>
          <a:bodyPr wrap="square" rtlCol="0">
            <a:noAutofit/>
          </a:bodyPr>
          <a:lstStyle/>
          <a:p>
            <a:r>
              <a:rPr lang="zh-CN" altLang="zh-CN" dirty="0"/>
              <a:t>软件质量工具使用</a:t>
            </a:r>
            <a:endParaRPr lang="zh-CN" altLang="en-US" dirty="0"/>
          </a:p>
        </p:txBody>
      </p:sp>
      <p:sp>
        <p:nvSpPr>
          <p:cNvPr id="46" name="文本框 45"/>
          <p:cNvSpPr txBox="1"/>
          <p:nvPr/>
        </p:nvSpPr>
        <p:spPr>
          <a:xfrm>
            <a:off x="7967005" y="5839649"/>
            <a:ext cx="1997427" cy="369332"/>
          </a:xfrm>
          <a:prstGeom prst="rect">
            <a:avLst/>
          </a:prstGeom>
          <a:noFill/>
        </p:spPr>
        <p:txBody>
          <a:bodyPr wrap="square" rtlCol="0">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代码统计</a:t>
            </a:r>
            <a:endParaRPr lang="zh-CN" altLang="en-US" dirty="0"/>
          </a:p>
        </p:txBody>
      </p:sp>
      <p:sp>
        <p:nvSpPr>
          <p:cNvPr id="9" name="文本框 9"/>
          <p:cNvSpPr txBox="1"/>
          <p:nvPr>
            <p:custDataLst>
              <p:tags r:id="rId2"/>
            </p:custDataLst>
          </p:nvPr>
        </p:nvSpPr>
        <p:spPr>
          <a:xfrm>
            <a:off x="678815" y="3644265"/>
            <a:ext cx="594360" cy="610235"/>
          </a:xfrm>
          <a:prstGeom prst="rect">
            <a:avLst/>
          </a:prstGeom>
          <a:solidFill>
            <a:srgbClr val="1983B7"/>
          </a:solidFill>
        </p:spPr>
        <p:txBody>
          <a:bodyPr wrap="square" rtlCol="0">
            <a:noAutofit/>
          </a:bodyPr>
          <a:p>
            <a:pPr algn="ctr"/>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sp>
        <p:nvSpPr>
          <p:cNvPr id="11" name="TextBox 77"/>
          <p:cNvSpPr txBox="1"/>
          <p:nvPr>
            <p:custDataLst>
              <p:tags r:id="rId3"/>
            </p:custDataLst>
          </p:nvPr>
        </p:nvSpPr>
        <p:spPr>
          <a:xfrm>
            <a:off x="1710266" y="3705576"/>
            <a:ext cx="1714044" cy="460375"/>
          </a:xfrm>
          <a:prstGeom prst="rect">
            <a:avLst/>
          </a:prstGeom>
          <a:noFill/>
          <a:ln>
            <a:noFill/>
          </a:ln>
        </p:spPr>
        <p:txBody>
          <a:bodyPr wrap="square" rtlCol="0">
            <a:spAutoFit/>
          </a:bodyPr>
          <a:p>
            <a:pPr lvl="0"/>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产品</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实现</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750"/>
                                        <p:tgtEl>
                                          <p:spTgt spid="2"/>
                                        </p:tgtEl>
                                      </p:cBhvr>
                                    </p:animEffect>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childTnLst>
                                </p:cTn>
                              </p:par>
                              <p:par>
                                <p:cTn id="29" presetID="26" presetClass="emph" presetSubtype="0" fill="hold" grpId="1" nodeType="withEffect">
                                  <p:stCondLst>
                                    <p:cond delay="0"/>
                                  </p:stCondLst>
                                  <p:childTnLst>
                                    <p:animEffect transition="out" filter="fade">
                                      <p:cBhvr>
                                        <p:cTn id="30" dur="750" tmFilter="0, 0; .2, .5; .8, .5; 1, 0"/>
                                        <p:tgtEl>
                                          <p:spTgt spid="25"/>
                                        </p:tgtEl>
                                      </p:cBhvr>
                                    </p:animEffect>
                                    <p:animScale>
                                      <p:cBhvr>
                                        <p:cTn id="31" dur="375" autoRev="1" fill="hold"/>
                                        <p:tgtEl>
                                          <p:spTgt spid="25"/>
                                        </p:tgtEl>
                                      </p:cBhvr>
                                      <p:by x="105000" y="105000"/>
                                    </p:animScale>
                                  </p:childTnLst>
                                </p:cTn>
                              </p:par>
                              <p:par>
                                <p:cTn id="32" presetID="26" presetClass="emph" presetSubtype="0" fill="hold" grpId="1" nodeType="withEffect">
                                  <p:stCondLst>
                                    <p:cond delay="0"/>
                                  </p:stCondLst>
                                  <p:childTnLst>
                                    <p:animEffect transition="out" filter="fade">
                                      <p:cBhvr>
                                        <p:cTn id="33" dur="750" tmFilter="0, 0; .2, .5; .8, .5; 1, 0"/>
                                        <p:tgtEl>
                                          <p:spTgt spid="26"/>
                                        </p:tgtEl>
                                      </p:cBhvr>
                                    </p:animEffect>
                                    <p:animScale>
                                      <p:cBhvr>
                                        <p:cTn id="34" dur="375" autoRev="1" fill="hold"/>
                                        <p:tgtEl>
                                          <p:spTgt spid="26"/>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randombar(horizontal)">
                                      <p:cBhvr>
                                        <p:cTn id="39" dur="500"/>
                                        <p:tgtEl>
                                          <p:spTgt spid="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randombar(horizontal)">
                                      <p:cBhvr>
                                        <p:cTn id="42" dur="500"/>
                                        <p:tgtEl>
                                          <p:spTgt spid="4"/>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randombar(horizontal)">
                                      <p:cBhvr>
                                        <p:cTn id="45" dur="500"/>
                                        <p:tgtEl>
                                          <p:spTgt spid="7"/>
                                        </p:tgtEl>
                                      </p:cBhvr>
                                    </p:animEffect>
                                  </p:childTnLst>
                                </p:cTn>
                              </p:par>
                            </p:childTnLst>
                          </p:cTn>
                        </p:par>
                        <p:par>
                          <p:cTn id="46" fill="hold">
                            <p:stCondLst>
                              <p:cond delay="500"/>
                            </p:stCondLst>
                            <p:childTnLst>
                              <p:par>
                                <p:cTn id="47" presetID="14" presetClass="entr" presetSubtype="10"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randombar(horizontal)">
                                      <p:cBhvr>
                                        <p:cTn id="49" dur="500"/>
                                        <p:tgtEl>
                                          <p:spTgt spid="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horizontal)">
                                      <p:cBhvr>
                                        <p:cTn id="52" dur="500"/>
                                        <p:tgtEl>
                                          <p:spTgt spid="1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randombar(horizontal)">
                                      <p:cBhvr>
                                        <p:cTn id="55" dur="500"/>
                                        <p:tgtEl>
                                          <p:spTgt spid="23"/>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randombar(horizontal)">
                                      <p:cBhvr>
                                        <p:cTn id="58" dur="500"/>
                                        <p:tgtEl>
                                          <p:spTgt spid="15"/>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randombar(horizontal)">
                                      <p:cBhvr>
                                        <p:cTn id="61" dur="500"/>
                                        <p:tgtEl>
                                          <p:spTgt spid="24"/>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randombar(horizontal)">
                                      <p:cBhvr>
                                        <p:cTn id="64" dur="500"/>
                                        <p:tgtEl>
                                          <p:spTgt spid="16"/>
                                        </p:tgtEl>
                                      </p:cBhvr>
                                    </p:animEffect>
                                  </p:childTnLst>
                                </p:cTn>
                              </p:par>
                              <p:par>
                                <p:cTn id="65" presetID="14" presetClass="entr" presetSubtype="10" fill="hold" nodeType="withEffect">
                                  <p:stCondLst>
                                    <p:cond delay="0"/>
                                  </p:stCondLst>
                                  <p:childTnLst>
                                    <p:set>
                                      <p:cBhvr>
                                        <p:cTn id="66"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67" dur="500"/>
                                        <p:tgtEl>
                                          <p:spTgt spid="38">
                                            <p:txEl>
                                              <p:pRg st="0" end="0"/>
                                            </p:txEl>
                                          </p:spTgt>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randombar(horizontal)">
                                      <p:cBhvr>
                                        <p:cTn id="70" dur="500"/>
                                        <p:tgtEl>
                                          <p:spTgt spid="17"/>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randombar(horizontal)">
                                      <p:cBhvr>
                                        <p:cTn id="73" dur="500"/>
                                        <p:tgtEl>
                                          <p:spTgt spid="39"/>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randombar(horizontal)">
                                      <p:cBhvr>
                                        <p:cTn id="76" dur="500"/>
                                        <p:tgtEl>
                                          <p:spTgt spid="18"/>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randombar(horizontal)">
                                      <p:cBhvr>
                                        <p:cTn id="79" dur="500"/>
                                        <p:tgtEl>
                                          <p:spTgt spid="40"/>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randombar(horizontal)">
                                      <p:cBhvr>
                                        <p:cTn id="82" dur="500"/>
                                        <p:tgtEl>
                                          <p:spTgt spid="19"/>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randombar(horizontal)">
                                      <p:cBhvr>
                                        <p:cTn id="85" dur="500"/>
                                        <p:tgtEl>
                                          <p:spTgt spid="45"/>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randombar(horizontal)">
                                      <p:cBhvr>
                                        <p:cTn id="88" dur="500"/>
                                        <p:tgtEl>
                                          <p:spTgt spid="20"/>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randombar(horizontal)">
                                      <p:cBhvr>
                                        <p:cTn id="91" dur="500"/>
                                        <p:tgtEl>
                                          <p:spTgt spid="4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1000"/>
                                        <p:tgtEl>
                                          <p:spTgt spid="11"/>
                                        </p:tgtEl>
                                      </p:cBhvr>
                                    </p:animEffect>
                                  </p:childTnLst>
                                </p:cTn>
                              </p:par>
                              <p:par>
                                <p:cTn id="95" presetID="26" presetClass="emph" presetSubtype="0" fill="hold" grpId="1" nodeType="withEffect">
                                  <p:stCondLst>
                                    <p:cond delay="0"/>
                                  </p:stCondLst>
                                  <p:childTnLst>
                                    <p:animEffect transition="out" filter="fade">
                                      <p:cBhvr>
                                        <p:cTn id="96" dur="750" tmFilter="0, 0; .2, .5; .8, .5; 1, 0"/>
                                        <p:tgtEl>
                                          <p:spTgt spid="11"/>
                                        </p:tgtEl>
                                      </p:cBhvr>
                                    </p:animEffect>
                                    <p:animScale>
                                      <p:cBhvr>
                                        <p:cTn id="97" dur="375"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p:bldP spid="25" grpId="1"/>
      <p:bldP spid="26" grpId="0"/>
      <p:bldP spid="26" grpId="1"/>
      <p:bldP spid="44" grpId="0"/>
      <p:bldP spid="4" grpId="0" animBg="1"/>
      <p:bldP spid="5" grpId="0"/>
      <p:bldP spid="7" grpId="0" animBg="1"/>
      <p:bldP spid="8" grpId="0"/>
      <p:bldP spid="14" grpId="0" bldLvl="0" animBg="1"/>
      <p:bldP spid="15" grpId="0" bldLvl="0" animBg="1"/>
      <p:bldP spid="16" grpId="0" bldLvl="0" animBg="1"/>
      <p:bldP spid="17" grpId="0" bldLvl="0" animBg="1"/>
      <p:bldP spid="18" grpId="0" bldLvl="0" animBg="1"/>
      <p:bldP spid="19" grpId="0" bldLvl="0" animBg="1"/>
      <p:bldP spid="20" grpId="0" bldLvl="0" animBg="1"/>
      <p:bldP spid="23" grpId="0"/>
      <p:bldP spid="24" grpId="0"/>
      <p:bldP spid="39" grpId="0"/>
      <p:bldP spid="40" grpId="0"/>
      <p:bldP spid="45" grpId="0"/>
      <p:bldP spid="46" grpId="0"/>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5786755" cy="641702"/>
            <a:chOff x="3578626" y="462969"/>
            <a:chExt cx="5786755" cy="641702"/>
          </a:xfrm>
        </p:grpSpPr>
        <p:sp>
          <p:nvSpPr>
            <p:cNvPr id="27" name="文本框 23"/>
            <p:cNvSpPr txBox="1"/>
            <p:nvPr/>
          </p:nvSpPr>
          <p:spPr>
            <a:xfrm>
              <a:off x="3578626" y="462969"/>
              <a:ext cx="5786755" cy="521970"/>
            </a:xfrm>
            <a:prstGeom prst="rect">
              <a:avLst/>
            </a:prstGeom>
            <a:noFill/>
          </p:spPr>
          <p:txBody>
            <a:bodyPr wrap="none" rtlCol="0">
              <a:spAutoFit/>
            </a:bodyPr>
            <a:lstStyle/>
            <a:p>
              <a:pPr algn="l"/>
              <a:r>
                <a:rPr lang="en-US" altLang="zh-CN" sz="2800" dirty="0">
                  <a:sym typeface="+mn-ea"/>
                </a:rPr>
                <a:t>3.创造力、情感设计和品牌一致原则</a:t>
              </a:r>
              <a:endParaRPr lang="en-US" altLang="zh-CN"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sp>
        <p:nvSpPr>
          <p:cNvPr id="7" name="矩形 6"/>
          <p:cNvSpPr/>
          <p:nvPr/>
        </p:nvSpPr>
        <p:spPr>
          <a:xfrm>
            <a:off x="621171" y="958961"/>
            <a:ext cx="3666477" cy="549085"/>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楷体" panose="02010609060101010101" pitchFamily="49" charset="-122"/>
                <a:ea typeface="楷体" panose="02010609060101010101" pitchFamily="49" charset="-122"/>
              </a:rPr>
              <a:t>3.3品牌一致原则</a:t>
            </a:r>
            <a:endParaRPr lang="zh-CN" altLang="en-US" sz="3200" b="1" dirty="0">
              <a:solidFill>
                <a:schemeClr val="bg1"/>
              </a:solidFill>
              <a:latin typeface="楷体" panose="02010609060101010101" pitchFamily="49" charset="-122"/>
              <a:ea typeface="楷体" panose="02010609060101010101" pitchFamily="49" charset="-122"/>
            </a:endParaRPr>
          </a:p>
        </p:txBody>
      </p:sp>
      <p:sp>
        <p:nvSpPr>
          <p:cNvPr id="5" name="文本框 4"/>
          <p:cNvSpPr txBox="1"/>
          <p:nvPr/>
        </p:nvSpPr>
        <p:spPr>
          <a:xfrm>
            <a:off x="852805" y="2178685"/>
            <a:ext cx="3184525" cy="2884805"/>
          </a:xfrm>
          <a:prstGeom prst="rect">
            <a:avLst/>
          </a:prstGeom>
          <a:noFill/>
        </p:spPr>
        <p:txBody>
          <a:bodyPr wrap="square" rtlCol="0">
            <a:noAutofit/>
          </a:bodyPr>
          <a:p>
            <a:r>
              <a:rPr lang="en-US" altLang="zh-CN" sz="2000"/>
              <a:t>    </a:t>
            </a:r>
            <a:endParaRPr lang="en-US" altLang="zh-CN" sz="2000"/>
          </a:p>
        </p:txBody>
      </p:sp>
      <p:pic>
        <p:nvPicPr>
          <p:cNvPr id="16" name="图片 14" descr="IMG_256"/>
          <p:cNvPicPr>
            <a:picLocks noChangeAspect="1"/>
          </p:cNvPicPr>
          <p:nvPr>
            <p:custDataLst>
              <p:tags r:id="rId2"/>
            </p:custDataLst>
          </p:nvPr>
        </p:nvPicPr>
        <p:blipFill>
          <a:blip r:embed="rId3"/>
          <a:stretch>
            <a:fillRect/>
          </a:stretch>
        </p:blipFill>
        <p:spPr>
          <a:xfrm>
            <a:off x="4572635" y="2665095"/>
            <a:ext cx="6573520" cy="3835400"/>
          </a:xfrm>
          <a:prstGeom prst="rect">
            <a:avLst/>
          </a:prstGeom>
          <a:noFill/>
          <a:ln w="9525">
            <a:noFill/>
          </a:ln>
        </p:spPr>
      </p:pic>
      <p:sp>
        <p:nvSpPr>
          <p:cNvPr id="6" name="文本框 5"/>
          <p:cNvSpPr txBox="1"/>
          <p:nvPr/>
        </p:nvSpPr>
        <p:spPr>
          <a:xfrm>
            <a:off x="852805" y="1682115"/>
            <a:ext cx="9840595" cy="982980"/>
          </a:xfrm>
          <a:prstGeom prst="rect">
            <a:avLst/>
          </a:prstGeom>
          <a:noFill/>
        </p:spPr>
        <p:txBody>
          <a:bodyPr wrap="square" rtlCol="0">
            <a:noAutofit/>
          </a:bodyPr>
          <a:p>
            <a:r>
              <a:rPr lang="en-US" altLang="zh-CN"/>
              <a:t>         </a:t>
            </a:r>
            <a:r>
              <a:rPr lang="zh-CN" altLang="en-US"/>
              <a:t>在商业世界中，品牌一致性是非常重要的。如果一个品牌在不同的渠道、场合和媒体中呈现出不一致的形象，可能会导致消费者的困惑和不信任感。为了保持品牌一致性，企业需要从多个方面进行管理和控制，如：品牌定位明确、管理品牌形象的一致性、培养品牌文化和价值观等等。</a:t>
            </a:r>
            <a:endParaRPr lang="zh-CN" altLang="en-US"/>
          </a:p>
        </p:txBody>
      </p:sp>
      <p:sp>
        <p:nvSpPr>
          <p:cNvPr id="8" name="文本框 7"/>
          <p:cNvSpPr txBox="1"/>
          <p:nvPr/>
        </p:nvSpPr>
        <p:spPr>
          <a:xfrm>
            <a:off x="509270" y="3494405"/>
            <a:ext cx="3859530" cy="2367280"/>
          </a:xfrm>
          <a:prstGeom prst="rect">
            <a:avLst/>
          </a:prstGeom>
          <a:noFill/>
        </p:spPr>
        <p:txBody>
          <a:bodyPr wrap="square" rtlCol="0">
            <a:noAutofit/>
          </a:bodyPr>
          <a:p>
            <a:r>
              <a:rPr lang="en-US" altLang="zh-CN"/>
              <a:t>         </a:t>
            </a:r>
            <a:r>
              <a:rPr lang="zh-CN" altLang="en-US"/>
              <a:t>比如阿里巴巴品牌形象从外到内的高度一致性，对外定义自己的身份，并与客户的身份产生共鸣，强化客户的自我身份认知；对内定义自己工业设计的方向，让产品开发找到清晰的方向。</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4000"/>
            <a:lum/>
          </a:blip>
          <a:srcRect/>
          <a:stretch>
            <a:fillRect/>
          </a:stretch>
        </a:blipFill>
        <a:effectLst/>
      </p:bgPr>
    </p:bg>
    <p:spTree>
      <p:nvGrpSpPr>
        <p:cNvPr id="1" name=""/>
        <p:cNvGrpSpPr/>
        <p:nvPr/>
      </p:nvGrpSpPr>
      <p:grpSpPr>
        <a:xfrm>
          <a:off x="0" y="0"/>
          <a:ext cx="0" cy="0"/>
          <a:chOff x="0" y="0"/>
          <a:chExt cx="0" cy="0"/>
        </a:xfrm>
      </p:grpSpPr>
      <p:sp>
        <p:nvSpPr>
          <p:cNvPr id="9" name="圆角矩形 8"/>
          <p:cNvSpPr/>
          <p:nvPr/>
        </p:nvSpPr>
        <p:spPr>
          <a:xfrm>
            <a:off x="1660469" y="715137"/>
            <a:ext cx="9098280" cy="5217922"/>
          </a:xfrm>
          <a:prstGeom prst="roundRect">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12254" y="2349814"/>
            <a:ext cx="3181350" cy="45719"/>
          </a:xfrm>
          <a:prstGeom prst="rect">
            <a:avLst/>
          </a:prstGeom>
          <a:solidFill>
            <a:schemeClr val="bg1"/>
          </a:solidFill>
          <a:ln>
            <a:solidFill>
              <a:srgbClr val="F3FF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WordArt 293"/>
          <p:cNvSpPr>
            <a:spLocks noChangeArrowheads="1" noChangeShapeType="1" noTextEdit="1"/>
          </p:cNvSpPr>
          <p:nvPr/>
        </p:nvSpPr>
        <p:spPr bwMode="auto">
          <a:xfrm>
            <a:off x="5409811" y="1092200"/>
            <a:ext cx="1386236" cy="978262"/>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en-US" altLang="zh-CN" sz="3600" kern="10" dirty="0">
                <a:solidFill>
                  <a:schemeClr val="bg1"/>
                </a:solidFill>
                <a:latin typeface="微软雅黑" panose="020B0503020204020204" pitchFamily="34" charset="-122"/>
                <a:ea typeface="微软雅黑" panose="020B0503020204020204" pitchFamily="34" charset="-122"/>
              </a:rPr>
              <a:t>03</a:t>
            </a:r>
            <a:endParaRPr lang="zh-CN" altLang="en-US" sz="3600" kern="10" dirty="0">
              <a:solidFill>
                <a:schemeClr val="bg1"/>
              </a:solidFill>
              <a:latin typeface="微软雅黑" panose="020B0503020204020204" pitchFamily="34" charset="-122"/>
              <a:ea typeface="微软雅黑" panose="020B0503020204020204" pitchFamily="34" charset="-122"/>
            </a:endParaRPr>
          </a:p>
        </p:txBody>
      </p:sp>
      <p:sp>
        <p:nvSpPr>
          <p:cNvPr id="13" name="矩形 69"/>
          <p:cNvSpPr>
            <a:spLocks noChangeArrowheads="1"/>
          </p:cNvSpPr>
          <p:nvPr/>
        </p:nvSpPr>
        <p:spPr bwMode="auto">
          <a:xfrm>
            <a:off x="3534391" y="2816266"/>
            <a:ext cx="51370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6000" b="1" dirty="0">
                <a:solidFill>
                  <a:schemeClr val="bg1"/>
                </a:solidFill>
                <a:latin typeface="楷体" panose="02010609060101010101" pitchFamily="49" charset="-122"/>
                <a:ea typeface="楷体" panose="02010609060101010101" pitchFamily="49" charset="-122"/>
                <a:sym typeface="微软雅黑" panose="020B0503020204020204" pitchFamily="34" charset="-122"/>
              </a:rPr>
              <a:t>产品实现</a:t>
            </a:r>
            <a:endParaRPr lang="en-US" altLang="zh-CN" sz="6000" b="1" dirty="0">
              <a:solidFill>
                <a:schemeClr val="bg1"/>
              </a:solidFill>
              <a:latin typeface="楷体" panose="02010609060101010101" pitchFamily="49" charset="-122"/>
              <a:ea typeface="楷体" panose="02010609060101010101" pitchFamily="49" charset="-122"/>
              <a:sym typeface="微软雅黑" panose="020B0503020204020204" pitchFamily="34" charset="-122"/>
            </a:endParaRPr>
          </a:p>
        </p:txBody>
      </p:sp>
      <p:pic>
        <p:nvPicPr>
          <p:cNvPr id="7" name="Picture 2" descr="C:\Users\20620\Desktop\校徽蓝色.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1" y="-494893"/>
            <a:ext cx="3173675" cy="17853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7500" y="189605"/>
            <a:ext cx="4833406" cy="632041"/>
            <a:chOff x="3653370" y="472630"/>
            <a:chExt cx="4833406" cy="632041"/>
          </a:xfrm>
        </p:grpSpPr>
        <p:sp>
          <p:nvSpPr>
            <p:cNvPr id="27" name="文本框 23"/>
            <p:cNvSpPr txBox="1"/>
            <p:nvPr/>
          </p:nvSpPr>
          <p:spPr>
            <a:xfrm>
              <a:off x="3771692" y="472630"/>
              <a:ext cx="4596765" cy="521970"/>
            </a:xfrm>
            <a:prstGeom prst="rect">
              <a:avLst/>
            </a:prstGeom>
            <a:noFill/>
          </p:spPr>
          <p:txBody>
            <a:bodyPr wrap="none" rtlCol="0">
              <a:spAutoFit/>
            </a:bodyPr>
            <a:lstStyle/>
            <a:p>
              <a:pPr algn="ctr"/>
              <a:r>
                <a:rPr lang="en-US" altLang="zh-CN" sz="2800" dirty="0">
                  <a:solidFill>
                    <a:srgbClr val="1983B7"/>
                  </a:solidFill>
                  <a:latin typeface="微软雅黑" panose="020B0503020204020204" pitchFamily="34" charset="-122"/>
                  <a:ea typeface="微软雅黑" panose="020B0503020204020204" pitchFamily="34" charset="-122"/>
                </a:rPr>
                <a:t>3.1</a:t>
              </a:r>
              <a:r>
                <a:rPr lang="zh-CN" altLang="en-US" sz="2800" dirty="0">
                  <a:solidFill>
                    <a:srgbClr val="1983B7"/>
                  </a:solidFill>
                  <a:latin typeface="微软雅黑" panose="020B0503020204020204" pitchFamily="34" charset="-122"/>
                  <a:ea typeface="微软雅黑" panose="020B0503020204020204" pitchFamily="34" charset="-122"/>
                </a:rPr>
                <a:t>用户体验设计考虑的因素</a:t>
              </a:r>
              <a:endParaRPr lang="zh-CN" altLang="en-US" sz="28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 name="Straight Connector 54"/>
          <p:cNvCxnSpPr/>
          <p:nvPr/>
        </p:nvCxnSpPr>
        <p:spPr>
          <a:xfrm>
            <a:off x="5642831" y="1787886"/>
            <a:ext cx="0" cy="445950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 name="Group 22"/>
          <p:cNvGrpSpPr/>
          <p:nvPr/>
        </p:nvGrpSpPr>
        <p:grpSpPr bwMode="auto">
          <a:xfrm>
            <a:off x="5768311" y="949532"/>
            <a:ext cx="1213448" cy="538745"/>
            <a:chOff x="0" y="0"/>
            <a:chExt cx="1131895" cy="504056"/>
          </a:xfrm>
          <a:solidFill>
            <a:srgbClr val="1983B7"/>
          </a:solidFill>
        </p:grpSpPr>
        <p:sp>
          <p:nvSpPr>
            <p:cNvPr id="7" name="矩形 46"/>
            <p:cNvSpPr>
              <a:spLocks noChangeArrowheads="1"/>
            </p:cNvSpPr>
            <p:nvPr/>
          </p:nvSpPr>
          <p:spPr bwMode="auto">
            <a:xfrm>
              <a:off x="0" y="0"/>
              <a:ext cx="1080120" cy="5040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800">
                <a:solidFill>
                  <a:schemeClr val="bg1"/>
                </a:solidFill>
                <a:latin typeface="+mj-ea"/>
                <a:ea typeface="+mj-ea"/>
                <a:sym typeface="宋体" panose="02010600030101010101" pitchFamily="2" charset="-122"/>
              </a:endParaRPr>
            </a:p>
          </p:txBody>
        </p:sp>
        <p:sp>
          <p:nvSpPr>
            <p:cNvPr id="8" name="文本框 47"/>
            <p:cNvSpPr>
              <a:spLocks noChangeArrowheads="1"/>
            </p:cNvSpPr>
            <p:nvPr/>
          </p:nvSpPr>
          <p:spPr bwMode="auto">
            <a:xfrm>
              <a:off x="51774" y="41772"/>
              <a:ext cx="1080121" cy="3731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solidFill>
                    <a:schemeClr val="bg1"/>
                  </a:solidFill>
                  <a:latin typeface="+mj-ea"/>
                  <a:ea typeface="+mj-ea"/>
                  <a:sym typeface="方正兰亭细黑_GBK" charset="-122"/>
                </a:rPr>
                <a:t>因素一</a:t>
              </a:r>
              <a:endParaRPr lang="zh-CN" altLang="en-US" sz="2000" b="1" dirty="0">
                <a:solidFill>
                  <a:schemeClr val="bg1"/>
                </a:solidFill>
                <a:latin typeface="+mj-ea"/>
                <a:ea typeface="+mj-ea"/>
                <a:sym typeface="方正兰亭细黑_GBK" charset="-122"/>
              </a:endParaRPr>
            </a:p>
          </p:txBody>
        </p:sp>
      </p:grpSp>
      <p:sp>
        <p:nvSpPr>
          <p:cNvPr id="9" name="矩形 60"/>
          <p:cNvSpPr>
            <a:spLocks noChangeArrowheads="1"/>
          </p:cNvSpPr>
          <p:nvPr/>
        </p:nvSpPr>
        <p:spPr bwMode="auto">
          <a:xfrm>
            <a:off x="7184390" y="889635"/>
            <a:ext cx="4141470" cy="134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nSpc>
                <a:spcPct val="130000"/>
              </a:lnSpc>
            </a:pPr>
            <a:r>
              <a:rPr lang="zh-CN" altLang="en-US" sz="1600" dirty="0">
                <a:solidFill>
                  <a:schemeClr val="bg1">
                    <a:lumMod val="50000"/>
                  </a:schemeClr>
                </a:solidFill>
                <a:latin typeface="微软雅黑" panose="020B0503020204020204" pitchFamily="34" charset="-122"/>
              </a:rPr>
              <a:t>界面简洁明了：确保产品界面简洁、直观，用户能够快速找到所需的功能和信息。避免过多的复杂图表或术语，提供清晰的导航和布局。</a:t>
            </a:r>
            <a:endParaRPr lang="zh-CN" altLang="en-US" sz="1600" dirty="0">
              <a:solidFill>
                <a:schemeClr val="bg1">
                  <a:lumMod val="50000"/>
                </a:schemeClr>
              </a:solidFill>
              <a:latin typeface="微软雅黑" panose="020B0503020204020204" pitchFamily="34" charset="-122"/>
            </a:endParaRPr>
          </a:p>
        </p:txBody>
      </p:sp>
      <p:grpSp>
        <p:nvGrpSpPr>
          <p:cNvPr id="10" name="Group 22"/>
          <p:cNvGrpSpPr/>
          <p:nvPr/>
        </p:nvGrpSpPr>
        <p:grpSpPr bwMode="auto">
          <a:xfrm>
            <a:off x="5781011" y="2324265"/>
            <a:ext cx="1213448" cy="538745"/>
            <a:chOff x="0" y="0"/>
            <a:chExt cx="1131895" cy="504056"/>
          </a:xfrm>
          <a:solidFill>
            <a:schemeClr val="accent4"/>
          </a:solidFill>
        </p:grpSpPr>
        <p:sp>
          <p:nvSpPr>
            <p:cNvPr id="11" name="矩形 46"/>
            <p:cNvSpPr>
              <a:spLocks noChangeArrowheads="1"/>
            </p:cNvSpPr>
            <p:nvPr/>
          </p:nvSpPr>
          <p:spPr bwMode="auto">
            <a:xfrm>
              <a:off x="0" y="0"/>
              <a:ext cx="1080120" cy="5040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800">
                <a:solidFill>
                  <a:schemeClr val="bg1">
                    <a:lumMod val="50000"/>
                  </a:schemeClr>
                </a:solidFill>
                <a:latin typeface="+mj-ea"/>
                <a:ea typeface="+mj-ea"/>
                <a:sym typeface="宋体" panose="02010600030101010101" pitchFamily="2" charset="-122"/>
              </a:endParaRPr>
            </a:p>
          </p:txBody>
        </p:sp>
        <p:sp>
          <p:nvSpPr>
            <p:cNvPr id="12" name="文本框 47"/>
            <p:cNvSpPr>
              <a:spLocks noChangeArrowheads="1"/>
            </p:cNvSpPr>
            <p:nvPr/>
          </p:nvSpPr>
          <p:spPr bwMode="auto">
            <a:xfrm>
              <a:off x="51774" y="41772"/>
              <a:ext cx="1080121" cy="3731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solidFill>
                    <a:schemeClr val="bg1"/>
                  </a:solidFill>
                  <a:latin typeface="+mj-ea"/>
                  <a:sym typeface="方正兰亭细黑_GBK" charset="-122"/>
                </a:rPr>
                <a:t>因素二</a:t>
              </a:r>
              <a:endParaRPr lang="zh-CN" altLang="en-US" sz="2000" b="1" dirty="0">
                <a:solidFill>
                  <a:schemeClr val="bg1"/>
                </a:solidFill>
                <a:latin typeface="+mj-ea"/>
                <a:sym typeface="方正兰亭细黑_GBK" charset="-122"/>
              </a:endParaRPr>
            </a:p>
          </p:txBody>
        </p:sp>
      </p:grpSp>
      <p:sp>
        <p:nvSpPr>
          <p:cNvPr id="13" name="矩形 60"/>
          <p:cNvSpPr>
            <a:spLocks noChangeArrowheads="1"/>
          </p:cNvSpPr>
          <p:nvPr/>
        </p:nvSpPr>
        <p:spPr bwMode="auto">
          <a:xfrm>
            <a:off x="7184390" y="2192655"/>
            <a:ext cx="4150995" cy="121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oAutofit/>
          </a:bodyPr>
          <a:lstStyle/>
          <a:p>
            <a:pPr>
              <a:lnSpc>
                <a:spcPct val="130000"/>
              </a:lnSpc>
            </a:pPr>
            <a:r>
              <a:rPr lang="en-US" altLang="zh-CN" sz="1600" dirty="0">
                <a:solidFill>
                  <a:schemeClr val="bg1">
                    <a:lumMod val="50000"/>
                  </a:schemeClr>
                </a:solidFill>
                <a:latin typeface="微软雅黑" panose="020B0503020204020204" pitchFamily="34" charset="-122"/>
              </a:rPr>
              <a:t>用户友好的搜索功能：提供易于使用的搜索框，使用户能够输入药物名称或关键字，并快速获得相应的结果。搜索过程应该是实时的，给予用户及时的反馈。</a:t>
            </a:r>
            <a:endParaRPr lang="en-US" altLang="zh-CN" sz="1600" dirty="0">
              <a:solidFill>
                <a:schemeClr val="bg1">
                  <a:lumMod val="50000"/>
                </a:schemeClr>
              </a:solidFill>
              <a:latin typeface="微软雅黑" panose="020B0503020204020204" pitchFamily="34" charset="-122"/>
            </a:endParaRPr>
          </a:p>
        </p:txBody>
      </p:sp>
      <p:grpSp>
        <p:nvGrpSpPr>
          <p:cNvPr id="18" name="Group 22"/>
          <p:cNvGrpSpPr/>
          <p:nvPr/>
        </p:nvGrpSpPr>
        <p:grpSpPr bwMode="auto">
          <a:xfrm>
            <a:off x="5768311" y="3965938"/>
            <a:ext cx="1213448" cy="538745"/>
            <a:chOff x="0" y="0"/>
            <a:chExt cx="1131895" cy="504056"/>
          </a:xfrm>
          <a:solidFill>
            <a:schemeClr val="accent4"/>
          </a:solidFill>
        </p:grpSpPr>
        <p:sp>
          <p:nvSpPr>
            <p:cNvPr id="19" name="矩形 46"/>
            <p:cNvSpPr>
              <a:spLocks noChangeArrowheads="1"/>
            </p:cNvSpPr>
            <p:nvPr/>
          </p:nvSpPr>
          <p:spPr bwMode="auto">
            <a:xfrm>
              <a:off x="0" y="0"/>
              <a:ext cx="1080120" cy="5040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800">
                <a:solidFill>
                  <a:schemeClr val="bg1">
                    <a:lumMod val="50000"/>
                  </a:schemeClr>
                </a:solidFill>
                <a:latin typeface="+mj-ea"/>
                <a:ea typeface="+mj-ea"/>
                <a:sym typeface="宋体" panose="02010600030101010101" pitchFamily="2" charset="-122"/>
              </a:endParaRPr>
            </a:p>
          </p:txBody>
        </p:sp>
        <p:sp>
          <p:nvSpPr>
            <p:cNvPr id="20" name="文本框 47"/>
            <p:cNvSpPr>
              <a:spLocks noChangeArrowheads="1"/>
            </p:cNvSpPr>
            <p:nvPr/>
          </p:nvSpPr>
          <p:spPr bwMode="auto">
            <a:xfrm>
              <a:off x="51774" y="41772"/>
              <a:ext cx="1080121" cy="3731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solidFill>
                    <a:schemeClr val="bg1"/>
                  </a:solidFill>
                  <a:latin typeface="+mj-ea"/>
                  <a:sym typeface="方正兰亭细黑_GBK" charset="-122"/>
                </a:rPr>
                <a:t>因素</a:t>
              </a:r>
              <a:r>
                <a:rPr lang="zh-CN" altLang="en-US" sz="2000" b="1" dirty="0">
                  <a:solidFill>
                    <a:schemeClr val="bg1"/>
                  </a:solidFill>
                  <a:latin typeface="+mj-ea"/>
                  <a:sym typeface="方正兰亭细黑_GBK" charset="-122"/>
                </a:rPr>
                <a:t>三</a:t>
              </a:r>
              <a:endParaRPr lang="zh-CN" altLang="en-US" sz="2000" b="1" dirty="0">
                <a:solidFill>
                  <a:schemeClr val="bg1"/>
                </a:solidFill>
                <a:latin typeface="+mj-ea"/>
                <a:sym typeface="方正兰亭细黑_GBK" charset="-122"/>
              </a:endParaRPr>
            </a:p>
          </p:txBody>
        </p:sp>
      </p:grpSp>
      <p:sp>
        <p:nvSpPr>
          <p:cNvPr id="21" name="矩形 60"/>
          <p:cNvSpPr>
            <a:spLocks noChangeArrowheads="1"/>
          </p:cNvSpPr>
          <p:nvPr/>
        </p:nvSpPr>
        <p:spPr bwMode="auto">
          <a:xfrm>
            <a:off x="7184390" y="3599815"/>
            <a:ext cx="4128770" cy="101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oAutofit/>
          </a:bodyPr>
          <a:lstStyle/>
          <a:p>
            <a:pPr>
              <a:lnSpc>
                <a:spcPct val="130000"/>
              </a:lnSpc>
            </a:pPr>
            <a:r>
              <a:rPr lang="zh-CN" altLang="en-US" sz="1600" dirty="0">
                <a:solidFill>
                  <a:schemeClr val="bg1">
                    <a:lumMod val="50000"/>
                  </a:schemeClr>
                </a:solidFill>
                <a:latin typeface="微软雅黑" panose="020B0503020204020204" pitchFamily="34" charset="-122"/>
              </a:rPr>
              <a:t>数据隐私和安全：确保用户的个人健康信息得到保护，遵守相关的数据隐私和安全法规。明确说明用户数据的使用目的和范围，并提供透明的隐私政策。</a:t>
            </a:r>
            <a:endParaRPr lang="zh-CN" altLang="en-US" sz="1600" dirty="0">
              <a:solidFill>
                <a:schemeClr val="bg1">
                  <a:lumMod val="50000"/>
                </a:schemeClr>
              </a:solidFill>
              <a:latin typeface="微软雅黑" panose="020B0503020204020204" pitchFamily="34" charset="-122"/>
            </a:endParaRPr>
          </a:p>
        </p:txBody>
      </p:sp>
      <p:sp>
        <p:nvSpPr>
          <p:cNvPr id="26" name="Freeform 161"/>
          <p:cNvSpPr/>
          <p:nvPr/>
        </p:nvSpPr>
        <p:spPr bwMode="auto">
          <a:xfrm>
            <a:off x="3701058" y="2739685"/>
            <a:ext cx="817951" cy="1282173"/>
          </a:xfrm>
          <a:custGeom>
            <a:avLst/>
            <a:gdLst>
              <a:gd name="T0" fmla="*/ 111 w 731"/>
              <a:gd name="T1" fmla="*/ 870 h 1146"/>
              <a:gd name="T2" fmla="*/ 507 w 731"/>
              <a:gd name="T3" fmla="*/ 1086 h 1146"/>
              <a:gd name="T4" fmla="*/ 649 w 731"/>
              <a:gd name="T5" fmla="*/ 917 h 1146"/>
              <a:gd name="T6" fmla="*/ 617 w 731"/>
              <a:gd name="T7" fmla="*/ 140 h 1146"/>
              <a:gd name="T8" fmla="*/ 484 w 731"/>
              <a:gd name="T9" fmla="*/ 52 h 1146"/>
              <a:gd name="T10" fmla="*/ 75 w 731"/>
              <a:gd name="T11" fmla="*/ 302 h 1146"/>
              <a:gd name="T12" fmla="*/ 23 w 731"/>
              <a:gd name="T13" fmla="*/ 401 h 1146"/>
              <a:gd name="T14" fmla="*/ 41 w 731"/>
              <a:gd name="T15" fmla="*/ 692 h 1146"/>
              <a:gd name="T16" fmla="*/ 111 w 731"/>
              <a:gd name="T17" fmla="*/ 87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 h="1146">
                <a:moveTo>
                  <a:pt x="111" y="870"/>
                </a:moveTo>
                <a:cubicBezTo>
                  <a:pt x="176" y="904"/>
                  <a:pt x="507" y="1086"/>
                  <a:pt x="507" y="1086"/>
                </a:cubicBezTo>
                <a:cubicBezTo>
                  <a:pt x="507" y="1086"/>
                  <a:pt x="584" y="1146"/>
                  <a:pt x="649" y="917"/>
                </a:cubicBezTo>
                <a:cubicBezTo>
                  <a:pt x="714" y="689"/>
                  <a:pt x="731" y="416"/>
                  <a:pt x="617" y="140"/>
                </a:cubicBezTo>
                <a:cubicBezTo>
                  <a:pt x="602" y="104"/>
                  <a:pt x="565" y="0"/>
                  <a:pt x="484" y="52"/>
                </a:cubicBezTo>
                <a:cubicBezTo>
                  <a:pt x="403" y="103"/>
                  <a:pt x="75" y="302"/>
                  <a:pt x="75" y="302"/>
                </a:cubicBezTo>
                <a:cubicBezTo>
                  <a:pt x="75" y="302"/>
                  <a:pt x="11" y="338"/>
                  <a:pt x="23" y="401"/>
                </a:cubicBezTo>
                <a:cubicBezTo>
                  <a:pt x="36" y="463"/>
                  <a:pt x="60" y="594"/>
                  <a:pt x="41" y="692"/>
                </a:cubicBezTo>
                <a:cubicBezTo>
                  <a:pt x="23" y="782"/>
                  <a:pt x="0" y="813"/>
                  <a:pt x="111" y="870"/>
                </a:cubicBezTo>
                <a:close/>
              </a:path>
            </a:pathLst>
          </a:custGeom>
          <a:solidFill>
            <a:srgbClr val="1983B7"/>
          </a:solidFill>
          <a:ln>
            <a:noFill/>
          </a:ln>
        </p:spPr>
        <p:txBody>
          <a:bodyPr vert="horz" wrap="square" lIns="91440" tIns="45720" rIns="91440" bIns="45720" numCol="1" anchor="t" anchorCtr="0" compatLnSpc="1"/>
          <a:lstStyle/>
          <a:p>
            <a:endParaRPr lang="en-US"/>
          </a:p>
        </p:txBody>
      </p:sp>
      <p:sp>
        <p:nvSpPr>
          <p:cNvPr id="28" name="Freeform 162"/>
          <p:cNvSpPr/>
          <p:nvPr/>
        </p:nvSpPr>
        <p:spPr bwMode="auto">
          <a:xfrm>
            <a:off x="3210881" y="2047059"/>
            <a:ext cx="1113837" cy="1007051"/>
          </a:xfrm>
          <a:custGeom>
            <a:avLst/>
            <a:gdLst>
              <a:gd name="T0" fmla="*/ 517 w 995"/>
              <a:gd name="T1" fmla="*/ 834 h 900"/>
              <a:gd name="T2" fmla="*/ 905 w 995"/>
              <a:gd name="T3" fmla="*/ 604 h 900"/>
              <a:gd name="T4" fmla="*/ 831 w 995"/>
              <a:gd name="T5" fmla="*/ 395 h 900"/>
              <a:gd name="T6" fmla="*/ 147 w 995"/>
              <a:gd name="T7" fmla="*/ 26 h 900"/>
              <a:gd name="T8" fmla="*/ 3 w 995"/>
              <a:gd name="T9" fmla="*/ 96 h 900"/>
              <a:gd name="T10" fmla="*/ 9 w 995"/>
              <a:gd name="T11" fmla="*/ 576 h 900"/>
              <a:gd name="T12" fmla="*/ 68 w 995"/>
              <a:gd name="T13" fmla="*/ 670 h 900"/>
              <a:gd name="T14" fmla="*/ 328 w 995"/>
              <a:gd name="T15" fmla="*/ 804 h 900"/>
              <a:gd name="T16" fmla="*/ 517 w 995"/>
              <a:gd name="T17" fmla="*/ 83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5" h="900">
                <a:moveTo>
                  <a:pt x="517" y="834"/>
                </a:moveTo>
                <a:cubicBezTo>
                  <a:pt x="579" y="796"/>
                  <a:pt x="905" y="604"/>
                  <a:pt x="905" y="604"/>
                </a:cubicBezTo>
                <a:cubicBezTo>
                  <a:pt x="905" y="604"/>
                  <a:pt x="995" y="568"/>
                  <a:pt x="831" y="395"/>
                </a:cubicBezTo>
                <a:cubicBezTo>
                  <a:pt x="669" y="223"/>
                  <a:pt x="442" y="70"/>
                  <a:pt x="147" y="26"/>
                </a:cubicBezTo>
                <a:cubicBezTo>
                  <a:pt x="108" y="21"/>
                  <a:pt x="0" y="0"/>
                  <a:pt x="3" y="96"/>
                </a:cubicBezTo>
                <a:cubicBezTo>
                  <a:pt x="6" y="192"/>
                  <a:pt x="9" y="576"/>
                  <a:pt x="9" y="576"/>
                </a:cubicBezTo>
                <a:cubicBezTo>
                  <a:pt x="9" y="576"/>
                  <a:pt x="8" y="649"/>
                  <a:pt x="68" y="670"/>
                </a:cubicBezTo>
                <a:cubicBezTo>
                  <a:pt x="128" y="692"/>
                  <a:pt x="253" y="737"/>
                  <a:pt x="328" y="804"/>
                </a:cubicBezTo>
                <a:cubicBezTo>
                  <a:pt x="396" y="865"/>
                  <a:pt x="411" y="900"/>
                  <a:pt x="517" y="834"/>
                </a:cubicBezTo>
                <a:close/>
              </a:path>
            </a:pathLst>
          </a:custGeom>
          <a:solidFill>
            <a:schemeClr val="accent4"/>
          </a:solidFill>
          <a:ln>
            <a:noFill/>
          </a:ln>
        </p:spPr>
        <p:txBody>
          <a:bodyPr vert="horz" wrap="square" lIns="91440" tIns="45720" rIns="91440" bIns="45720" numCol="1" anchor="t" anchorCtr="0" compatLnSpc="1"/>
          <a:lstStyle/>
          <a:p>
            <a:pPr algn="ctr"/>
            <a:endParaRPr lang="en-US"/>
          </a:p>
        </p:txBody>
      </p:sp>
      <p:sp>
        <p:nvSpPr>
          <p:cNvPr id="29" name="Freeform 165"/>
          <p:cNvSpPr/>
          <p:nvPr/>
        </p:nvSpPr>
        <p:spPr bwMode="auto">
          <a:xfrm>
            <a:off x="1818214" y="2742652"/>
            <a:ext cx="817951" cy="1282915"/>
          </a:xfrm>
          <a:custGeom>
            <a:avLst/>
            <a:gdLst>
              <a:gd name="T0" fmla="*/ 620 w 731"/>
              <a:gd name="T1" fmla="*/ 276 h 1146"/>
              <a:gd name="T2" fmla="*/ 224 w 731"/>
              <a:gd name="T3" fmla="*/ 59 h 1146"/>
              <a:gd name="T4" fmla="*/ 81 w 731"/>
              <a:gd name="T5" fmla="*/ 229 h 1146"/>
              <a:gd name="T6" fmla="*/ 113 w 731"/>
              <a:gd name="T7" fmla="*/ 1006 h 1146"/>
              <a:gd name="T8" fmla="*/ 246 w 731"/>
              <a:gd name="T9" fmla="*/ 1094 h 1146"/>
              <a:gd name="T10" fmla="*/ 656 w 731"/>
              <a:gd name="T11" fmla="*/ 844 h 1146"/>
              <a:gd name="T12" fmla="*/ 707 w 731"/>
              <a:gd name="T13" fmla="*/ 745 h 1146"/>
              <a:gd name="T14" fmla="*/ 690 w 731"/>
              <a:gd name="T15" fmla="*/ 453 h 1146"/>
              <a:gd name="T16" fmla="*/ 620 w 731"/>
              <a:gd name="T17" fmla="*/ 276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 h="1146">
                <a:moveTo>
                  <a:pt x="620" y="276"/>
                </a:moveTo>
                <a:cubicBezTo>
                  <a:pt x="555" y="242"/>
                  <a:pt x="224" y="59"/>
                  <a:pt x="224" y="59"/>
                </a:cubicBezTo>
                <a:cubicBezTo>
                  <a:pt x="224" y="59"/>
                  <a:pt x="147" y="0"/>
                  <a:pt x="81" y="229"/>
                </a:cubicBezTo>
                <a:cubicBezTo>
                  <a:pt x="17" y="456"/>
                  <a:pt x="0" y="730"/>
                  <a:pt x="113" y="1006"/>
                </a:cubicBezTo>
                <a:cubicBezTo>
                  <a:pt x="128" y="1042"/>
                  <a:pt x="166" y="1146"/>
                  <a:pt x="246" y="1094"/>
                </a:cubicBezTo>
                <a:cubicBezTo>
                  <a:pt x="327" y="1042"/>
                  <a:pt x="656" y="844"/>
                  <a:pt x="656" y="844"/>
                </a:cubicBezTo>
                <a:cubicBezTo>
                  <a:pt x="656" y="844"/>
                  <a:pt x="719" y="807"/>
                  <a:pt x="707" y="745"/>
                </a:cubicBezTo>
                <a:cubicBezTo>
                  <a:pt x="695" y="682"/>
                  <a:pt x="670" y="552"/>
                  <a:pt x="690" y="453"/>
                </a:cubicBezTo>
                <a:cubicBezTo>
                  <a:pt x="708" y="363"/>
                  <a:pt x="731" y="333"/>
                  <a:pt x="620" y="276"/>
                </a:cubicBez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30" name="Freeform 166"/>
          <p:cNvSpPr/>
          <p:nvPr/>
        </p:nvSpPr>
        <p:spPr bwMode="auto">
          <a:xfrm>
            <a:off x="2023629" y="2041127"/>
            <a:ext cx="1114579" cy="995927"/>
          </a:xfrm>
          <a:custGeom>
            <a:avLst/>
            <a:gdLst>
              <a:gd name="T0" fmla="*/ 982 w 996"/>
              <a:gd name="T1" fmla="*/ 547 h 890"/>
              <a:gd name="T2" fmla="*/ 982 w 996"/>
              <a:gd name="T3" fmla="*/ 96 h 890"/>
              <a:gd name="T4" fmla="*/ 764 w 996"/>
              <a:gd name="T5" fmla="*/ 53 h 890"/>
              <a:gd name="T6" fmla="*/ 98 w 996"/>
              <a:gd name="T7" fmla="*/ 453 h 890"/>
              <a:gd name="T8" fmla="*/ 85 w 996"/>
              <a:gd name="T9" fmla="*/ 613 h 890"/>
              <a:gd name="T10" fmla="*/ 501 w 996"/>
              <a:gd name="T11" fmla="*/ 852 h 890"/>
              <a:gd name="T12" fmla="*/ 612 w 996"/>
              <a:gd name="T13" fmla="*/ 849 h 890"/>
              <a:gd name="T14" fmla="*/ 859 w 996"/>
              <a:gd name="T15" fmla="*/ 694 h 890"/>
              <a:gd name="T16" fmla="*/ 982 w 996"/>
              <a:gd name="T17" fmla="*/ 547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6" h="890">
                <a:moveTo>
                  <a:pt x="982" y="547"/>
                </a:moveTo>
                <a:cubicBezTo>
                  <a:pt x="980" y="474"/>
                  <a:pt x="982" y="96"/>
                  <a:pt x="982" y="96"/>
                </a:cubicBezTo>
                <a:cubicBezTo>
                  <a:pt x="982" y="96"/>
                  <a:pt x="996" y="0"/>
                  <a:pt x="764" y="53"/>
                </a:cubicBezTo>
                <a:cubicBezTo>
                  <a:pt x="534" y="105"/>
                  <a:pt x="286" y="222"/>
                  <a:pt x="98" y="453"/>
                </a:cubicBezTo>
                <a:cubicBezTo>
                  <a:pt x="73" y="484"/>
                  <a:pt x="0" y="567"/>
                  <a:pt x="85" y="613"/>
                </a:cubicBezTo>
                <a:cubicBezTo>
                  <a:pt x="169" y="659"/>
                  <a:pt x="501" y="852"/>
                  <a:pt x="501" y="852"/>
                </a:cubicBezTo>
                <a:cubicBezTo>
                  <a:pt x="501" y="852"/>
                  <a:pt x="563" y="890"/>
                  <a:pt x="612" y="849"/>
                </a:cubicBezTo>
                <a:cubicBezTo>
                  <a:pt x="661" y="808"/>
                  <a:pt x="764" y="724"/>
                  <a:pt x="859" y="694"/>
                </a:cubicBezTo>
                <a:cubicBezTo>
                  <a:pt x="947" y="667"/>
                  <a:pt x="984" y="672"/>
                  <a:pt x="982" y="547"/>
                </a:cubicBezTo>
                <a:close/>
              </a:path>
            </a:pathLst>
          </a:custGeom>
          <a:solidFill>
            <a:srgbClr val="1983B7"/>
          </a:solidFill>
          <a:ln>
            <a:noFill/>
          </a:ln>
        </p:spPr>
        <p:txBody>
          <a:bodyPr vert="horz" wrap="square" lIns="91440" tIns="45720" rIns="91440" bIns="45720" numCol="1" anchor="t" anchorCtr="0" compatLnSpc="1"/>
          <a:lstStyle/>
          <a:p>
            <a:endParaRPr lang="en-US"/>
          </a:p>
        </p:txBody>
      </p:sp>
      <p:sp>
        <p:nvSpPr>
          <p:cNvPr id="31" name="Freeform 56"/>
          <p:cNvSpPr/>
          <p:nvPr/>
        </p:nvSpPr>
        <p:spPr bwMode="auto">
          <a:xfrm flipH="1">
            <a:off x="2103214" y="3732588"/>
            <a:ext cx="1908040" cy="2150433"/>
          </a:xfrm>
          <a:custGeom>
            <a:avLst/>
            <a:gdLst>
              <a:gd name="T0" fmla="*/ 240 w 1330"/>
              <a:gd name="T1" fmla="*/ 1082 h 1500"/>
              <a:gd name="T2" fmla="*/ 166 w 1330"/>
              <a:gd name="T3" fmla="*/ 1500 h 1500"/>
              <a:gd name="T4" fmla="*/ 824 w 1330"/>
              <a:gd name="T5" fmla="*/ 1500 h 1500"/>
              <a:gd name="T6" fmla="*/ 866 w 1330"/>
              <a:gd name="T7" fmla="*/ 1322 h 1500"/>
              <a:gd name="T8" fmla="*/ 1134 w 1330"/>
              <a:gd name="T9" fmla="*/ 1293 h 1500"/>
              <a:gd name="T10" fmla="*/ 1188 w 1330"/>
              <a:gd name="T11" fmla="*/ 1207 h 1500"/>
              <a:gd name="T12" fmla="*/ 1195 w 1330"/>
              <a:gd name="T13" fmla="*/ 1123 h 1500"/>
              <a:gd name="T14" fmla="*/ 1206 w 1330"/>
              <a:gd name="T15" fmla="*/ 1055 h 1500"/>
              <a:gd name="T16" fmla="*/ 1226 w 1330"/>
              <a:gd name="T17" fmla="*/ 978 h 1500"/>
              <a:gd name="T18" fmla="*/ 1254 w 1330"/>
              <a:gd name="T19" fmla="*/ 922 h 1500"/>
              <a:gd name="T20" fmla="*/ 1319 w 1330"/>
              <a:gd name="T21" fmla="*/ 869 h 1500"/>
              <a:gd name="T22" fmla="*/ 1225 w 1330"/>
              <a:gd name="T23" fmla="*/ 727 h 1500"/>
              <a:gd name="T24" fmla="*/ 1169 w 1330"/>
              <a:gd name="T25" fmla="*/ 629 h 1500"/>
              <a:gd name="T26" fmla="*/ 1193 w 1330"/>
              <a:gd name="T27" fmla="*/ 552 h 1500"/>
              <a:gd name="T28" fmla="*/ 628 w 1330"/>
              <a:gd name="T29" fmla="*/ 0 h 1500"/>
              <a:gd name="T30" fmla="*/ 0 w 1330"/>
              <a:gd name="T31" fmla="*/ 544 h 1500"/>
              <a:gd name="T32" fmla="*/ 240 w 1330"/>
              <a:gd name="T33" fmla="*/ 1082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0" h="1500">
                <a:moveTo>
                  <a:pt x="240" y="1082"/>
                </a:moveTo>
                <a:cubicBezTo>
                  <a:pt x="296" y="1206"/>
                  <a:pt x="216" y="1374"/>
                  <a:pt x="166" y="1500"/>
                </a:cubicBezTo>
                <a:cubicBezTo>
                  <a:pt x="362" y="1500"/>
                  <a:pt x="824" y="1500"/>
                  <a:pt x="824" y="1500"/>
                </a:cubicBezTo>
                <a:cubicBezTo>
                  <a:pt x="824" y="1500"/>
                  <a:pt x="825" y="1358"/>
                  <a:pt x="866" y="1322"/>
                </a:cubicBezTo>
                <a:cubicBezTo>
                  <a:pt x="907" y="1286"/>
                  <a:pt x="1089" y="1308"/>
                  <a:pt x="1134" y="1293"/>
                </a:cubicBezTo>
                <a:cubicBezTo>
                  <a:pt x="1179" y="1278"/>
                  <a:pt x="1196" y="1242"/>
                  <a:pt x="1188" y="1207"/>
                </a:cubicBezTo>
                <a:cubicBezTo>
                  <a:pt x="1180" y="1172"/>
                  <a:pt x="1170" y="1143"/>
                  <a:pt x="1195" y="1123"/>
                </a:cubicBezTo>
                <a:cubicBezTo>
                  <a:pt x="1220" y="1103"/>
                  <a:pt x="1224" y="1081"/>
                  <a:pt x="1206" y="1055"/>
                </a:cubicBezTo>
                <a:cubicBezTo>
                  <a:pt x="1249" y="1038"/>
                  <a:pt x="1245" y="1003"/>
                  <a:pt x="1226" y="978"/>
                </a:cubicBezTo>
                <a:cubicBezTo>
                  <a:pt x="1207" y="953"/>
                  <a:pt x="1208" y="931"/>
                  <a:pt x="1254" y="922"/>
                </a:cubicBezTo>
                <a:cubicBezTo>
                  <a:pt x="1300" y="913"/>
                  <a:pt x="1330" y="895"/>
                  <a:pt x="1319" y="869"/>
                </a:cubicBezTo>
                <a:cubicBezTo>
                  <a:pt x="1308" y="843"/>
                  <a:pt x="1262" y="774"/>
                  <a:pt x="1225" y="727"/>
                </a:cubicBezTo>
                <a:cubicBezTo>
                  <a:pt x="1188" y="680"/>
                  <a:pt x="1166" y="642"/>
                  <a:pt x="1169" y="629"/>
                </a:cubicBezTo>
                <a:cubicBezTo>
                  <a:pt x="1172" y="616"/>
                  <a:pt x="1193" y="588"/>
                  <a:pt x="1193" y="552"/>
                </a:cubicBezTo>
                <a:cubicBezTo>
                  <a:pt x="1193" y="451"/>
                  <a:pt x="1076" y="0"/>
                  <a:pt x="628" y="0"/>
                </a:cubicBezTo>
                <a:cubicBezTo>
                  <a:pt x="180" y="0"/>
                  <a:pt x="0" y="208"/>
                  <a:pt x="0" y="544"/>
                </a:cubicBezTo>
                <a:cubicBezTo>
                  <a:pt x="0" y="806"/>
                  <a:pt x="184" y="958"/>
                  <a:pt x="240" y="1082"/>
                </a:cubicBezTo>
                <a:close/>
              </a:path>
            </a:pathLst>
          </a:custGeom>
          <a:solidFill>
            <a:srgbClr val="1983B7"/>
          </a:solidFill>
          <a:ln>
            <a:noFill/>
          </a:ln>
        </p:spPr>
        <p:txBody>
          <a:bodyPr vert="horz" wrap="square" lIns="91440" tIns="45720" rIns="91440" bIns="45720" numCol="1" anchor="t" anchorCtr="0" compatLnSpc="1"/>
          <a:lstStyle/>
          <a:p>
            <a:endParaRPr lang="id-ID"/>
          </a:p>
        </p:txBody>
      </p:sp>
      <p:sp>
        <p:nvSpPr>
          <p:cNvPr id="32" name="Freeform 279"/>
          <p:cNvSpPr/>
          <p:nvPr/>
        </p:nvSpPr>
        <p:spPr bwMode="auto">
          <a:xfrm>
            <a:off x="2592527" y="2490481"/>
            <a:ext cx="160338" cy="160338"/>
          </a:xfrm>
          <a:custGeom>
            <a:avLst/>
            <a:gdLst>
              <a:gd name="T0" fmla="*/ 54 w 75"/>
              <a:gd name="T1" fmla="*/ 2 h 75"/>
              <a:gd name="T2" fmla="*/ 37 w 75"/>
              <a:gd name="T3" fmla="*/ 19 h 75"/>
              <a:gd name="T4" fmla="*/ 21 w 75"/>
              <a:gd name="T5" fmla="*/ 2 h 75"/>
              <a:gd name="T6" fmla="*/ 16 w 75"/>
              <a:gd name="T7" fmla="*/ 0 h 75"/>
              <a:gd name="T8" fmla="*/ 1 w 75"/>
              <a:gd name="T9" fmla="*/ 15 h 75"/>
              <a:gd name="T10" fmla="*/ 2 w 75"/>
              <a:gd name="T11" fmla="*/ 20 h 75"/>
              <a:gd name="T12" fmla="*/ 19 w 75"/>
              <a:gd name="T13" fmla="*/ 37 h 75"/>
              <a:gd name="T14" fmla="*/ 2 w 75"/>
              <a:gd name="T15" fmla="*/ 54 h 75"/>
              <a:gd name="T16" fmla="*/ 1 w 75"/>
              <a:gd name="T17" fmla="*/ 59 h 75"/>
              <a:gd name="T18" fmla="*/ 16 w 75"/>
              <a:gd name="T19" fmla="*/ 74 h 75"/>
              <a:gd name="T20" fmla="*/ 21 w 75"/>
              <a:gd name="T21" fmla="*/ 72 h 75"/>
              <a:gd name="T22" fmla="*/ 37 w 75"/>
              <a:gd name="T23" fmla="*/ 55 h 75"/>
              <a:gd name="T24" fmla="*/ 54 w 75"/>
              <a:gd name="T25" fmla="*/ 72 h 75"/>
              <a:gd name="T26" fmla="*/ 59 w 75"/>
              <a:gd name="T27" fmla="*/ 74 h 75"/>
              <a:gd name="T28" fmla="*/ 74 w 75"/>
              <a:gd name="T29" fmla="*/ 59 h 75"/>
              <a:gd name="T30" fmla="*/ 72 w 75"/>
              <a:gd name="T31" fmla="*/ 54 h 75"/>
              <a:gd name="T32" fmla="*/ 55 w 75"/>
              <a:gd name="T33" fmla="*/ 37 h 75"/>
              <a:gd name="T34" fmla="*/ 72 w 75"/>
              <a:gd name="T35" fmla="*/ 20 h 75"/>
              <a:gd name="T36" fmla="*/ 74 w 75"/>
              <a:gd name="T37" fmla="*/ 15 h 75"/>
              <a:gd name="T38" fmla="*/ 59 w 75"/>
              <a:gd name="T39" fmla="*/ 0 h 75"/>
              <a:gd name="T40" fmla="*/ 54 w 75"/>
              <a:gd name="T41"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75">
                <a:moveTo>
                  <a:pt x="54" y="2"/>
                </a:moveTo>
                <a:cubicBezTo>
                  <a:pt x="37" y="19"/>
                  <a:pt x="37" y="19"/>
                  <a:pt x="37" y="19"/>
                </a:cubicBezTo>
                <a:cubicBezTo>
                  <a:pt x="21" y="2"/>
                  <a:pt x="21" y="2"/>
                  <a:pt x="21" y="2"/>
                </a:cubicBezTo>
                <a:cubicBezTo>
                  <a:pt x="19" y="0"/>
                  <a:pt x="16" y="0"/>
                  <a:pt x="16" y="0"/>
                </a:cubicBezTo>
                <a:cubicBezTo>
                  <a:pt x="1" y="15"/>
                  <a:pt x="1" y="15"/>
                  <a:pt x="1" y="15"/>
                </a:cubicBezTo>
                <a:cubicBezTo>
                  <a:pt x="0" y="16"/>
                  <a:pt x="1" y="18"/>
                  <a:pt x="2" y="20"/>
                </a:cubicBezTo>
                <a:cubicBezTo>
                  <a:pt x="19" y="37"/>
                  <a:pt x="19" y="37"/>
                  <a:pt x="19" y="37"/>
                </a:cubicBezTo>
                <a:cubicBezTo>
                  <a:pt x="2" y="54"/>
                  <a:pt x="2" y="54"/>
                  <a:pt x="2" y="54"/>
                </a:cubicBezTo>
                <a:cubicBezTo>
                  <a:pt x="1" y="56"/>
                  <a:pt x="0" y="58"/>
                  <a:pt x="1" y="59"/>
                </a:cubicBezTo>
                <a:cubicBezTo>
                  <a:pt x="16" y="74"/>
                  <a:pt x="16" y="74"/>
                  <a:pt x="16" y="74"/>
                </a:cubicBezTo>
                <a:cubicBezTo>
                  <a:pt x="16" y="75"/>
                  <a:pt x="19" y="74"/>
                  <a:pt x="21" y="72"/>
                </a:cubicBezTo>
                <a:cubicBezTo>
                  <a:pt x="37" y="55"/>
                  <a:pt x="37" y="55"/>
                  <a:pt x="37" y="55"/>
                </a:cubicBezTo>
                <a:cubicBezTo>
                  <a:pt x="54" y="72"/>
                  <a:pt x="54" y="72"/>
                  <a:pt x="54" y="72"/>
                </a:cubicBezTo>
                <a:cubicBezTo>
                  <a:pt x="56" y="74"/>
                  <a:pt x="58" y="75"/>
                  <a:pt x="59" y="74"/>
                </a:cubicBezTo>
                <a:cubicBezTo>
                  <a:pt x="74" y="59"/>
                  <a:pt x="74" y="59"/>
                  <a:pt x="74" y="59"/>
                </a:cubicBezTo>
                <a:cubicBezTo>
                  <a:pt x="75" y="58"/>
                  <a:pt x="74" y="56"/>
                  <a:pt x="72" y="54"/>
                </a:cubicBezTo>
                <a:cubicBezTo>
                  <a:pt x="55" y="37"/>
                  <a:pt x="55" y="37"/>
                  <a:pt x="55" y="37"/>
                </a:cubicBezTo>
                <a:cubicBezTo>
                  <a:pt x="72" y="20"/>
                  <a:pt x="72" y="20"/>
                  <a:pt x="72" y="20"/>
                </a:cubicBezTo>
                <a:cubicBezTo>
                  <a:pt x="74" y="18"/>
                  <a:pt x="75" y="16"/>
                  <a:pt x="74" y="15"/>
                </a:cubicBezTo>
                <a:cubicBezTo>
                  <a:pt x="59" y="0"/>
                  <a:pt x="59" y="0"/>
                  <a:pt x="59" y="0"/>
                </a:cubicBezTo>
                <a:cubicBezTo>
                  <a:pt x="58" y="0"/>
                  <a:pt x="56" y="0"/>
                  <a:pt x="54" y="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3" name="Freeform 285"/>
          <p:cNvSpPr>
            <a:spLocks noEditPoints="1"/>
          </p:cNvSpPr>
          <p:nvPr/>
        </p:nvSpPr>
        <p:spPr bwMode="auto">
          <a:xfrm>
            <a:off x="2116616" y="3193109"/>
            <a:ext cx="165100" cy="238125"/>
          </a:xfrm>
          <a:custGeom>
            <a:avLst/>
            <a:gdLst>
              <a:gd name="T0" fmla="*/ 76 w 77"/>
              <a:gd name="T1" fmla="*/ 22 h 111"/>
              <a:gd name="T2" fmla="*/ 75 w 77"/>
              <a:gd name="T3" fmla="*/ 24 h 111"/>
              <a:gd name="T4" fmla="*/ 74 w 77"/>
              <a:gd name="T5" fmla="*/ 46 h 111"/>
              <a:gd name="T6" fmla="*/ 72 w 77"/>
              <a:gd name="T7" fmla="*/ 45 h 111"/>
              <a:gd name="T8" fmla="*/ 67 w 77"/>
              <a:gd name="T9" fmla="*/ 42 h 111"/>
              <a:gd name="T10" fmla="*/ 62 w 77"/>
              <a:gd name="T11" fmla="*/ 40 h 111"/>
              <a:gd name="T12" fmla="*/ 60 w 77"/>
              <a:gd name="T13" fmla="*/ 36 h 111"/>
              <a:gd name="T14" fmla="*/ 56 w 77"/>
              <a:gd name="T15" fmla="*/ 32 h 111"/>
              <a:gd name="T16" fmla="*/ 52 w 77"/>
              <a:gd name="T17" fmla="*/ 29 h 111"/>
              <a:gd name="T18" fmla="*/ 46 w 77"/>
              <a:gd name="T19" fmla="*/ 25 h 111"/>
              <a:gd name="T20" fmla="*/ 46 w 77"/>
              <a:gd name="T21" fmla="*/ 25 h 111"/>
              <a:gd name="T22" fmla="*/ 47 w 77"/>
              <a:gd name="T23" fmla="*/ 19 h 111"/>
              <a:gd name="T24" fmla="*/ 45 w 77"/>
              <a:gd name="T25" fmla="*/ 16 h 111"/>
              <a:gd name="T26" fmla="*/ 44 w 77"/>
              <a:gd name="T27" fmla="*/ 16 h 111"/>
              <a:gd name="T28" fmla="*/ 36 w 77"/>
              <a:gd name="T29" fmla="*/ 19 h 111"/>
              <a:gd name="T30" fmla="*/ 24 w 77"/>
              <a:gd name="T31" fmla="*/ 26 h 111"/>
              <a:gd name="T32" fmla="*/ 18 w 77"/>
              <a:gd name="T33" fmla="*/ 31 h 111"/>
              <a:gd name="T34" fmla="*/ 11 w 77"/>
              <a:gd name="T35" fmla="*/ 37 h 111"/>
              <a:gd name="T36" fmla="*/ 6 w 77"/>
              <a:gd name="T37" fmla="*/ 45 h 111"/>
              <a:gd name="T38" fmla="*/ 1 w 77"/>
              <a:gd name="T39" fmla="*/ 56 h 111"/>
              <a:gd name="T40" fmla="*/ 3 w 77"/>
              <a:gd name="T41" fmla="*/ 58 h 111"/>
              <a:gd name="T42" fmla="*/ 11 w 77"/>
              <a:gd name="T43" fmla="*/ 52 h 111"/>
              <a:gd name="T44" fmla="*/ 18 w 77"/>
              <a:gd name="T45" fmla="*/ 44 h 111"/>
              <a:gd name="T46" fmla="*/ 20 w 77"/>
              <a:gd name="T47" fmla="*/ 39 h 111"/>
              <a:gd name="T48" fmla="*/ 29 w 77"/>
              <a:gd name="T49" fmla="*/ 35 h 111"/>
              <a:gd name="T50" fmla="*/ 29 w 77"/>
              <a:gd name="T51" fmla="*/ 34 h 111"/>
              <a:gd name="T52" fmla="*/ 26 w 77"/>
              <a:gd name="T53" fmla="*/ 39 h 111"/>
              <a:gd name="T54" fmla="*/ 20 w 77"/>
              <a:gd name="T55" fmla="*/ 67 h 111"/>
              <a:gd name="T56" fmla="*/ 6 w 77"/>
              <a:gd name="T57" fmla="*/ 105 h 111"/>
              <a:gd name="T58" fmla="*/ 9 w 77"/>
              <a:gd name="T59" fmla="*/ 109 h 111"/>
              <a:gd name="T60" fmla="*/ 17 w 77"/>
              <a:gd name="T61" fmla="*/ 105 h 111"/>
              <a:gd name="T62" fmla="*/ 26 w 77"/>
              <a:gd name="T63" fmla="*/ 85 h 111"/>
              <a:gd name="T64" fmla="*/ 30 w 77"/>
              <a:gd name="T65" fmla="*/ 64 h 111"/>
              <a:gd name="T66" fmla="*/ 32 w 77"/>
              <a:gd name="T67" fmla="*/ 67 h 111"/>
              <a:gd name="T68" fmla="*/ 35 w 77"/>
              <a:gd name="T69" fmla="*/ 71 h 111"/>
              <a:gd name="T70" fmla="*/ 47 w 77"/>
              <a:gd name="T71" fmla="*/ 77 h 111"/>
              <a:gd name="T72" fmla="*/ 46 w 77"/>
              <a:gd name="T73" fmla="*/ 95 h 111"/>
              <a:gd name="T74" fmla="*/ 47 w 77"/>
              <a:gd name="T75" fmla="*/ 106 h 111"/>
              <a:gd name="T76" fmla="*/ 48 w 77"/>
              <a:gd name="T77" fmla="*/ 108 h 111"/>
              <a:gd name="T78" fmla="*/ 56 w 77"/>
              <a:gd name="T79" fmla="*/ 106 h 111"/>
              <a:gd name="T80" fmla="*/ 45 w 77"/>
              <a:gd name="T81" fmla="*/ 63 h 111"/>
              <a:gd name="T82" fmla="*/ 34 w 77"/>
              <a:gd name="T83" fmla="*/ 57 h 111"/>
              <a:gd name="T84" fmla="*/ 43 w 77"/>
              <a:gd name="T85" fmla="*/ 43 h 111"/>
              <a:gd name="T86" fmla="*/ 44 w 77"/>
              <a:gd name="T87" fmla="*/ 35 h 111"/>
              <a:gd name="T88" fmla="*/ 47 w 77"/>
              <a:gd name="T89" fmla="*/ 38 h 111"/>
              <a:gd name="T90" fmla="*/ 58 w 77"/>
              <a:gd name="T91" fmla="*/ 44 h 111"/>
              <a:gd name="T92" fmla="*/ 70 w 77"/>
              <a:gd name="T93" fmla="*/ 51 h 111"/>
              <a:gd name="T94" fmla="*/ 74 w 77"/>
              <a:gd name="T95" fmla="*/ 50 h 111"/>
              <a:gd name="T96" fmla="*/ 73 w 77"/>
              <a:gd name="T97" fmla="*/ 106 h 111"/>
              <a:gd name="T98" fmla="*/ 74 w 77"/>
              <a:gd name="T99" fmla="*/ 107 h 111"/>
              <a:gd name="T100" fmla="*/ 74 w 77"/>
              <a:gd name="T101" fmla="*/ 107 h 111"/>
              <a:gd name="T102" fmla="*/ 75 w 77"/>
              <a:gd name="T103" fmla="*/ 106 h 111"/>
              <a:gd name="T104" fmla="*/ 77 w 77"/>
              <a:gd name="T105" fmla="*/ 24 h 111"/>
              <a:gd name="T106" fmla="*/ 76 w 77"/>
              <a:gd name="T107" fmla="*/ 22 h 111"/>
              <a:gd name="T108" fmla="*/ 48 w 77"/>
              <a:gd name="T109" fmla="*/ 13 h 111"/>
              <a:gd name="T110" fmla="*/ 55 w 77"/>
              <a:gd name="T111" fmla="*/ 7 h 111"/>
              <a:gd name="T112" fmla="*/ 48 w 77"/>
              <a:gd name="T113" fmla="*/ 0 h 111"/>
              <a:gd name="T114" fmla="*/ 41 w 77"/>
              <a:gd name="T115" fmla="*/ 7 h 111"/>
              <a:gd name="T116" fmla="*/ 48 w 77"/>
              <a:gd name="T1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111">
                <a:moveTo>
                  <a:pt x="76" y="22"/>
                </a:moveTo>
                <a:cubicBezTo>
                  <a:pt x="75" y="22"/>
                  <a:pt x="75" y="23"/>
                  <a:pt x="75" y="24"/>
                </a:cubicBezTo>
                <a:cubicBezTo>
                  <a:pt x="74" y="46"/>
                  <a:pt x="74" y="46"/>
                  <a:pt x="74" y="46"/>
                </a:cubicBezTo>
                <a:cubicBezTo>
                  <a:pt x="74" y="45"/>
                  <a:pt x="73" y="45"/>
                  <a:pt x="72" y="45"/>
                </a:cubicBezTo>
                <a:cubicBezTo>
                  <a:pt x="71" y="44"/>
                  <a:pt x="69" y="43"/>
                  <a:pt x="67" y="42"/>
                </a:cubicBezTo>
                <a:cubicBezTo>
                  <a:pt x="66" y="41"/>
                  <a:pt x="64" y="40"/>
                  <a:pt x="62" y="40"/>
                </a:cubicBezTo>
                <a:cubicBezTo>
                  <a:pt x="62" y="39"/>
                  <a:pt x="61" y="37"/>
                  <a:pt x="60" y="36"/>
                </a:cubicBezTo>
                <a:cubicBezTo>
                  <a:pt x="59" y="35"/>
                  <a:pt x="58" y="34"/>
                  <a:pt x="56" y="32"/>
                </a:cubicBezTo>
                <a:cubicBezTo>
                  <a:pt x="55" y="31"/>
                  <a:pt x="53" y="30"/>
                  <a:pt x="52" y="29"/>
                </a:cubicBezTo>
                <a:cubicBezTo>
                  <a:pt x="50" y="27"/>
                  <a:pt x="48" y="26"/>
                  <a:pt x="46" y="25"/>
                </a:cubicBezTo>
                <a:cubicBezTo>
                  <a:pt x="46" y="25"/>
                  <a:pt x="46" y="25"/>
                  <a:pt x="46" y="25"/>
                </a:cubicBezTo>
                <a:cubicBezTo>
                  <a:pt x="47" y="23"/>
                  <a:pt x="48" y="21"/>
                  <a:pt x="47" y="19"/>
                </a:cubicBezTo>
                <a:cubicBezTo>
                  <a:pt x="48" y="18"/>
                  <a:pt x="47" y="16"/>
                  <a:pt x="45" y="16"/>
                </a:cubicBezTo>
                <a:cubicBezTo>
                  <a:pt x="45" y="16"/>
                  <a:pt x="44" y="15"/>
                  <a:pt x="44" y="16"/>
                </a:cubicBezTo>
                <a:cubicBezTo>
                  <a:pt x="42" y="16"/>
                  <a:pt x="37" y="18"/>
                  <a:pt x="36" y="19"/>
                </a:cubicBezTo>
                <a:cubicBezTo>
                  <a:pt x="32" y="22"/>
                  <a:pt x="28" y="24"/>
                  <a:pt x="24" y="26"/>
                </a:cubicBezTo>
                <a:cubicBezTo>
                  <a:pt x="22" y="28"/>
                  <a:pt x="20" y="29"/>
                  <a:pt x="18" y="31"/>
                </a:cubicBezTo>
                <a:cubicBezTo>
                  <a:pt x="15" y="32"/>
                  <a:pt x="13" y="35"/>
                  <a:pt x="11" y="37"/>
                </a:cubicBezTo>
                <a:cubicBezTo>
                  <a:pt x="9" y="40"/>
                  <a:pt x="8" y="43"/>
                  <a:pt x="6" y="45"/>
                </a:cubicBezTo>
                <a:cubicBezTo>
                  <a:pt x="4" y="48"/>
                  <a:pt x="0" y="53"/>
                  <a:pt x="1" y="56"/>
                </a:cubicBezTo>
                <a:cubicBezTo>
                  <a:pt x="1" y="57"/>
                  <a:pt x="2" y="58"/>
                  <a:pt x="3" y="58"/>
                </a:cubicBezTo>
                <a:cubicBezTo>
                  <a:pt x="6" y="58"/>
                  <a:pt x="10" y="53"/>
                  <a:pt x="11" y="52"/>
                </a:cubicBezTo>
                <a:cubicBezTo>
                  <a:pt x="14" y="50"/>
                  <a:pt x="16" y="47"/>
                  <a:pt x="18" y="44"/>
                </a:cubicBezTo>
                <a:cubicBezTo>
                  <a:pt x="19" y="43"/>
                  <a:pt x="19" y="41"/>
                  <a:pt x="20" y="39"/>
                </a:cubicBezTo>
                <a:cubicBezTo>
                  <a:pt x="22" y="41"/>
                  <a:pt x="27" y="36"/>
                  <a:pt x="29" y="35"/>
                </a:cubicBezTo>
                <a:cubicBezTo>
                  <a:pt x="29" y="35"/>
                  <a:pt x="29" y="35"/>
                  <a:pt x="29" y="34"/>
                </a:cubicBezTo>
                <a:cubicBezTo>
                  <a:pt x="28" y="36"/>
                  <a:pt x="27" y="37"/>
                  <a:pt x="26" y="39"/>
                </a:cubicBezTo>
                <a:cubicBezTo>
                  <a:pt x="20" y="48"/>
                  <a:pt x="23" y="57"/>
                  <a:pt x="20" y="67"/>
                </a:cubicBezTo>
                <a:cubicBezTo>
                  <a:pt x="15" y="79"/>
                  <a:pt x="11" y="92"/>
                  <a:pt x="6" y="105"/>
                </a:cubicBezTo>
                <a:cubicBezTo>
                  <a:pt x="5" y="107"/>
                  <a:pt x="7" y="109"/>
                  <a:pt x="9" y="109"/>
                </a:cubicBezTo>
                <a:cubicBezTo>
                  <a:pt x="13" y="110"/>
                  <a:pt x="16" y="108"/>
                  <a:pt x="17" y="105"/>
                </a:cubicBezTo>
                <a:cubicBezTo>
                  <a:pt x="21" y="99"/>
                  <a:pt x="23" y="92"/>
                  <a:pt x="26" y="85"/>
                </a:cubicBezTo>
                <a:cubicBezTo>
                  <a:pt x="28" y="78"/>
                  <a:pt x="28" y="71"/>
                  <a:pt x="30" y="64"/>
                </a:cubicBezTo>
                <a:cubicBezTo>
                  <a:pt x="30" y="65"/>
                  <a:pt x="31" y="66"/>
                  <a:pt x="32" y="67"/>
                </a:cubicBezTo>
                <a:cubicBezTo>
                  <a:pt x="33" y="68"/>
                  <a:pt x="34" y="70"/>
                  <a:pt x="35" y="71"/>
                </a:cubicBezTo>
                <a:cubicBezTo>
                  <a:pt x="38" y="74"/>
                  <a:pt x="43" y="76"/>
                  <a:pt x="47" y="77"/>
                </a:cubicBezTo>
                <a:cubicBezTo>
                  <a:pt x="45" y="77"/>
                  <a:pt x="46" y="94"/>
                  <a:pt x="46" y="95"/>
                </a:cubicBezTo>
                <a:cubicBezTo>
                  <a:pt x="46" y="99"/>
                  <a:pt x="47" y="103"/>
                  <a:pt x="47" y="106"/>
                </a:cubicBezTo>
                <a:cubicBezTo>
                  <a:pt x="47" y="107"/>
                  <a:pt x="48" y="108"/>
                  <a:pt x="48" y="108"/>
                </a:cubicBezTo>
                <a:cubicBezTo>
                  <a:pt x="51" y="111"/>
                  <a:pt x="56" y="109"/>
                  <a:pt x="56" y="106"/>
                </a:cubicBezTo>
                <a:cubicBezTo>
                  <a:pt x="56" y="91"/>
                  <a:pt x="59" y="75"/>
                  <a:pt x="45" y="63"/>
                </a:cubicBezTo>
                <a:cubicBezTo>
                  <a:pt x="42" y="61"/>
                  <a:pt x="38" y="58"/>
                  <a:pt x="34" y="57"/>
                </a:cubicBezTo>
                <a:cubicBezTo>
                  <a:pt x="38" y="52"/>
                  <a:pt x="41" y="49"/>
                  <a:pt x="43" y="43"/>
                </a:cubicBezTo>
                <a:cubicBezTo>
                  <a:pt x="44" y="40"/>
                  <a:pt x="44" y="37"/>
                  <a:pt x="44" y="35"/>
                </a:cubicBezTo>
                <a:cubicBezTo>
                  <a:pt x="45" y="36"/>
                  <a:pt x="46" y="37"/>
                  <a:pt x="47" y="38"/>
                </a:cubicBezTo>
                <a:cubicBezTo>
                  <a:pt x="50" y="41"/>
                  <a:pt x="54" y="44"/>
                  <a:pt x="58" y="44"/>
                </a:cubicBezTo>
                <a:cubicBezTo>
                  <a:pt x="61" y="48"/>
                  <a:pt x="65" y="50"/>
                  <a:pt x="70" y="51"/>
                </a:cubicBezTo>
                <a:cubicBezTo>
                  <a:pt x="71" y="51"/>
                  <a:pt x="73" y="51"/>
                  <a:pt x="74" y="50"/>
                </a:cubicBezTo>
                <a:cubicBezTo>
                  <a:pt x="73" y="106"/>
                  <a:pt x="73" y="106"/>
                  <a:pt x="73" y="106"/>
                </a:cubicBezTo>
                <a:cubicBezTo>
                  <a:pt x="73" y="106"/>
                  <a:pt x="73" y="107"/>
                  <a:pt x="74" y="107"/>
                </a:cubicBezTo>
                <a:cubicBezTo>
                  <a:pt x="74" y="107"/>
                  <a:pt x="74" y="107"/>
                  <a:pt x="74" y="107"/>
                </a:cubicBezTo>
                <a:cubicBezTo>
                  <a:pt x="75" y="107"/>
                  <a:pt x="75" y="106"/>
                  <a:pt x="75" y="106"/>
                </a:cubicBezTo>
                <a:cubicBezTo>
                  <a:pt x="77" y="24"/>
                  <a:pt x="77" y="24"/>
                  <a:pt x="77" y="24"/>
                </a:cubicBezTo>
                <a:cubicBezTo>
                  <a:pt x="77" y="23"/>
                  <a:pt x="77" y="22"/>
                  <a:pt x="76" y="22"/>
                </a:cubicBezTo>
                <a:close/>
                <a:moveTo>
                  <a:pt x="48" y="13"/>
                </a:moveTo>
                <a:cubicBezTo>
                  <a:pt x="52" y="13"/>
                  <a:pt x="55" y="10"/>
                  <a:pt x="55" y="7"/>
                </a:cubicBezTo>
                <a:cubicBezTo>
                  <a:pt x="55" y="3"/>
                  <a:pt x="52" y="0"/>
                  <a:pt x="48" y="0"/>
                </a:cubicBezTo>
                <a:cubicBezTo>
                  <a:pt x="44" y="0"/>
                  <a:pt x="41" y="3"/>
                  <a:pt x="41" y="7"/>
                </a:cubicBezTo>
                <a:cubicBezTo>
                  <a:pt x="41" y="10"/>
                  <a:pt x="44" y="13"/>
                  <a:pt x="48" y="1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 name="Freeform 292"/>
          <p:cNvSpPr/>
          <p:nvPr/>
        </p:nvSpPr>
        <p:spPr bwMode="auto">
          <a:xfrm>
            <a:off x="4021926" y="3312171"/>
            <a:ext cx="176213" cy="119063"/>
          </a:xfrm>
          <a:custGeom>
            <a:avLst/>
            <a:gdLst>
              <a:gd name="T0" fmla="*/ 68 w 111"/>
              <a:gd name="T1" fmla="*/ 0 h 75"/>
              <a:gd name="T2" fmla="*/ 41 w 111"/>
              <a:gd name="T3" fmla="*/ 48 h 75"/>
              <a:gd name="T4" fmla="*/ 29 w 111"/>
              <a:gd name="T5" fmla="*/ 26 h 75"/>
              <a:gd name="T6" fmla="*/ 0 w 111"/>
              <a:gd name="T7" fmla="*/ 75 h 75"/>
              <a:gd name="T8" fmla="*/ 111 w 111"/>
              <a:gd name="T9" fmla="*/ 75 h 75"/>
              <a:gd name="T10" fmla="*/ 68 w 111"/>
              <a:gd name="T11" fmla="*/ 0 h 75"/>
            </a:gdLst>
            <a:ahLst/>
            <a:cxnLst>
              <a:cxn ang="0">
                <a:pos x="T0" y="T1"/>
              </a:cxn>
              <a:cxn ang="0">
                <a:pos x="T2" y="T3"/>
              </a:cxn>
              <a:cxn ang="0">
                <a:pos x="T4" y="T5"/>
              </a:cxn>
              <a:cxn ang="0">
                <a:pos x="T6" y="T7"/>
              </a:cxn>
              <a:cxn ang="0">
                <a:pos x="T8" y="T9"/>
              </a:cxn>
              <a:cxn ang="0">
                <a:pos x="T10" y="T11"/>
              </a:cxn>
            </a:cxnLst>
            <a:rect l="0" t="0" r="r" b="b"/>
            <a:pathLst>
              <a:path w="111" h="75">
                <a:moveTo>
                  <a:pt x="68" y="0"/>
                </a:moveTo>
                <a:lnTo>
                  <a:pt x="41" y="48"/>
                </a:lnTo>
                <a:lnTo>
                  <a:pt x="29" y="26"/>
                </a:lnTo>
                <a:lnTo>
                  <a:pt x="0" y="75"/>
                </a:lnTo>
                <a:lnTo>
                  <a:pt x="111" y="75"/>
                </a:lnTo>
                <a:lnTo>
                  <a:pt x="68"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 name="Freeform 296"/>
          <p:cNvSpPr>
            <a:spLocks noEditPoints="1"/>
          </p:cNvSpPr>
          <p:nvPr/>
        </p:nvSpPr>
        <p:spPr bwMode="auto">
          <a:xfrm>
            <a:off x="3536044" y="2439077"/>
            <a:ext cx="192088" cy="200025"/>
          </a:xfrm>
          <a:custGeom>
            <a:avLst/>
            <a:gdLst>
              <a:gd name="T0" fmla="*/ 46 w 90"/>
              <a:gd name="T1" fmla="*/ 52 h 94"/>
              <a:gd name="T2" fmla="*/ 44 w 90"/>
              <a:gd name="T3" fmla="*/ 51 h 94"/>
              <a:gd name="T4" fmla="*/ 44 w 90"/>
              <a:gd name="T5" fmla="*/ 50 h 94"/>
              <a:gd name="T6" fmla="*/ 30 w 90"/>
              <a:gd name="T7" fmla="*/ 37 h 94"/>
              <a:gd name="T8" fmla="*/ 12 w 90"/>
              <a:gd name="T9" fmla="*/ 19 h 94"/>
              <a:gd name="T10" fmla="*/ 0 w 90"/>
              <a:gd name="T11" fmla="*/ 50 h 94"/>
              <a:gd name="T12" fmla="*/ 45 w 90"/>
              <a:gd name="T13" fmla="*/ 94 h 94"/>
              <a:gd name="T14" fmla="*/ 86 w 90"/>
              <a:gd name="T15" fmla="*/ 66 h 94"/>
              <a:gd name="T16" fmla="*/ 73 w 90"/>
              <a:gd name="T17" fmla="*/ 61 h 94"/>
              <a:gd name="T18" fmla="*/ 46 w 90"/>
              <a:gd name="T19" fmla="*/ 52 h 94"/>
              <a:gd name="T20" fmla="*/ 42 w 90"/>
              <a:gd name="T21" fmla="*/ 41 h 94"/>
              <a:gd name="T22" fmla="*/ 42 w 90"/>
              <a:gd name="T23" fmla="*/ 0 h 94"/>
              <a:gd name="T24" fmla="*/ 13 w 90"/>
              <a:gd name="T25" fmla="*/ 12 h 94"/>
              <a:gd name="T26" fmla="*/ 36 w 90"/>
              <a:gd name="T27" fmla="*/ 35 h 94"/>
              <a:gd name="T28" fmla="*/ 42 w 90"/>
              <a:gd name="T29" fmla="*/ 41 h 94"/>
              <a:gd name="T30" fmla="*/ 47 w 90"/>
              <a:gd name="T31" fmla="*/ 2 h 94"/>
              <a:gd name="T32" fmla="*/ 47 w 90"/>
              <a:gd name="T33" fmla="*/ 45 h 94"/>
              <a:gd name="T34" fmla="*/ 88 w 90"/>
              <a:gd name="T35" fmla="*/ 60 h 94"/>
              <a:gd name="T36" fmla="*/ 90 w 90"/>
              <a:gd name="T37" fmla="*/ 46 h 94"/>
              <a:gd name="T38" fmla="*/ 47 w 90"/>
              <a:gd name="T39"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94">
                <a:moveTo>
                  <a:pt x="46" y="52"/>
                </a:moveTo>
                <a:cubicBezTo>
                  <a:pt x="44" y="51"/>
                  <a:pt x="44" y="51"/>
                  <a:pt x="44" y="51"/>
                </a:cubicBezTo>
                <a:cubicBezTo>
                  <a:pt x="44" y="50"/>
                  <a:pt x="44" y="50"/>
                  <a:pt x="44" y="50"/>
                </a:cubicBezTo>
                <a:cubicBezTo>
                  <a:pt x="30" y="37"/>
                  <a:pt x="30" y="37"/>
                  <a:pt x="30" y="37"/>
                </a:cubicBezTo>
                <a:cubicBezTo>
                  <a:pt x="12" y="19"/>
                  <a:pt x="12" y="19"/>
                  <a:pt x="12" y="19"/>
                </a:cubicBezTo>
                <a:cubicBezTo>
                  <a:pt x="5" y="27"/>
                  <a:pt x="0" y="38"/>
                  <a:pt x="0" y="50"/>
                </a:cubicBezTo>
                <a:cubicBezTo>
                  <a:pt x="0" y="74"/>
                  <a:pt x="20" y="94"/>
                  <a:pt x="45" y="94"/>
                </a:cubicBezTo>
                <a:cubicBezTo>
                  <a:pt x="64" y="94"/>
                  <a:pt x="80" y="82"/>
                  <a:pt x="86" y="66"/>
                </a:cubicBezTo>
                <a:cubicBezTo>
                  <a:pt x="73" y="61"/>
                  <a:pt x="73" y="61"/>
                  <a:pt x="73" y="61"/>
                </a:cubicBezTo>
                <a:lnTo>
                  <a:pt x="46" y="52"/>
                </a:lnTo>
                <a:close/>
                <a:moveTo>
                  <a:pt x="42" y="41"/>
                </a:moveTo>
                <a:cubicBezTo>
                  <a:pt x="42" y="0"/>
                  <a:pt x="42" y="0"/>
                  <a:pt x="42" y="0"/>
                </a:cubicBezTo>
                <a:cubicBezTo>
                  <a:pt x="31" y="1"/>
                  <a:pt x="20" y="5"/>
                  <a:pt x="13" y="12"/>
                </a:cubicBezTo>
                <a:cubicBezTo>
                  <a:pt x="36" y="35"/>
                  <a:pt x="36" y="35"/>
                  <a:pt x="36" y="35"/>
                </a:cubicBezTo>
                <a:lnTo>
                  <a:pt x="42" y="41"/>
                </a:lnTo>
                <a:close/>
                <a:moveTo>
                  <a:pt x="47" y="2"/>
                </a:moveTo>
                <a:cubicBezTo>
                  <a:pt x="47" y="45"/>
                  <a:pt x="47" y="45"/>
                  <a:pt x="47" y="45"/>
                </a:cubicBezTo>
                <a:cubicBezTo>
                  <a:pt x="88" y="60"/>
                  <a:pt x="88" y="60"/>
                  <a:pt x="88" y="60"/>
                </a:cubicBezTo>
                <a:cubicBezTo>
                  <a:pt x="90" y="56"/>
                  <a:pt x="90" y="51"/>
                  <a:pt x="90" y="46"/>
                </a:cubicBezTo>
                <a:cubicBezTo>
                  <a:pt x="90" y="22"/>
                  <a:pt x="71" y="3"/>
                  <a:pt x="47" y="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 name="矩形 35"/>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21315" y="-277519"/>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46"/>
          <p:cNvSpPr>
            <a:spLocks noChangeArrowheads="1"/>
          </p:cNvSpPr>
          <p:nvPr>
            <p:custDataLst>
              <p:tags r:id="rId2"/>
            </p:custDataLst>
          </p:nvPr>
        </p:nvSpPr>
        <p:spPr bwMode="auto">
          <a:xfrm>
            <a:off x="5767676" y="5226892"/>
            <a:ext cx="1157943" cy="538745"/>
          </a:xfrm>
          <a:prstGeom prst="rect">
            <a:avLst/>
          </a:prstGeom>
          <a:solidFill>
            <a:srgbClr val="1983B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endParaRPr lang="zh-CN" altLang="zh-CN" sz="2800">
              <a:solidFill>
                <a:schemeClr val="bg1"/>
              </a:solidFill>
              <a:latin typeface="+mj-ea"/>
              <a:ea typeface="+mj-ea"/>
              <a:sym typeface="宋体" panose="02010600030101010101" pitchFamily="2" charset="-122"/>
            </a:endParaRPr>
          </a:p>
        </p:txBody>
      </p:sp>
      <p:sp>
        <p:nvSpPr>
          <p:cNvPr id="39" name="文本框 47"/>
          <p:cNvSpPr>
            <a:spLocks noChangeArrowheads="1"/>
          </p:cNvSpPr>
          <p:nvPr>
            <p:custDataLst>
              <p:tags r:id="rId3"/>
            </p:custDataLst>
          </p:nvPr>
        </p:nvSpPr>
        <p:spPr bwMode="auto">
          <a:xfrm>
            <a:off x="5842230" y="5296939"/>
            <a:ext cx="1157944" cy="398780"/>
          </a:xfrm>
          <a:prstGeom prst="rect">
            <a:avLst/>
          </a:prstGeom>
          <a:solidFill>
            <a:srgbClr val="1983B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p>
            <a:r>
              <a:rPr lang="zh-CN" altLang="en-US" sz="2000" b="1" dirty="0">
                <a:solidFill>
                  <a:schemeClr val="bg1"/>
                </a:solidFill>
                <a:latin typeface="+mj-ea"/>
                <a:ea typeface="+mj-ea"/>
                <a:sym typeface="方正兰亭细黑_GBK" charset="-122"/>
              </a:rPr>
              <a:t>因素</a:t>
            </a:r>
            <a:r>
              <a:rPr lang="zh-CN" altLang="en-US" sz="2000" b="1" dirty="0">
                <a:solidFill>
                  <a:schemeClr val="bg1"/>
                </a:solidFill>
                <a:latin typeface="+mj-ea"/>
                <a:ea typeface="+mj-ea"/>
                <a:sym typeface="方正兰亭细黑_GBK" charset="-122"/>
              </a:rPr>
              <a:t>四</a:t>
            </a:r>
            <a:endParaRPr lang="zh-CN" altLang="en-US" sz="2000" b="1" dirty="0">
              <a:solidFill>
                <a:schemeClr val="bg1"/>
              </a:solidFill>
              <a:latin typeface="+mj-ea"/>
              <a:ea typeface="+mj-ea"/>
              <a:sym typeface="方正兰亭细黑_GBK" charset="-122"/>
            </a:endParaRPr>
          </a:p>
        </p:txBody>
      </p:sp>
      <p:sp>
        <p:nvSpPr>
          <p:cNvPr id="41" name="文本框 40"/>
          <p:cNvSpPr txBox="1"/>
          <p:nvPr/>
        </p:nvSpPr>
        <p:spPr>
          <a:xfrm>
            <a:off x="7199630" y="5116195"/>
            <a:ext cx="4063365" cy="1076325"/>
          </a:xfrm>
          <a:prstGeom prst="rect">
            <a:avLst/>
          </a:prstGeom>
          <a:noFill/>
        </p:spPr>
        <p:txBody>
          <a:bodyPr wrap="square" rtlCol="0">
            <a:spAutoFit/>
          </a:bodyPr>
          <a:p>
            <a:r>
              <a:rPr lang="zh-CN" altLang="en-US" sz="1600">
                <a:solidFill>
                  <a:schemeClr val="bg1">
                    <a:lumMod val="50000"/>
                  </a:schemeClr>
                </a:solidFill>
                <a:effectLst/>
              </a:rPr>
              <a:t>响应式设计：考虑在不同设备上的优化显示，包括桌面电脑、平板电脑和移动设备。确保用户在不同屏幕大小和分辨率下都能够方便地访问和使用产品。</a:t>
            </a:r>
            <a:endParaRPr lang="zh-CN" altLang="en-US" sz="1600">
              <a:solidFill>
                <a:schemeClr val="bg1">
                  <a:lumMod val="5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250"/>
                                        <p:tgtEl>
                                          <p:spTgt spid="26"/>
                                        </p:tgtEl>
                                      </p:cBhvr>
                                    </p:animEffect>
                                    <p:anim calcmode="lin" valueType="num">
                                      <p:cBhvr>
                                        <p:cTn id="14" dur="250" fill="hold"/>
                                        <p:tgtEl>
                                          <p:spTgt spid="26"/>
                                        </p:tgtEl>
                                        <p:attrNameLst>
                                          <p:attrName>ppt_x</p:attrName>
                                        </p:attrNameLst>
                                      </p:cBhvr>
                                      <p:tavLst>
                                        <p:tav tm="0">
                                          <p:val>
                                            <p:strVal val="#ppt_x"/>
                                          </p:val>
                                        </p:tav>
                                        <p:tav tm="100000">
                                          <p:val>
                                            <p:strVal val="#ppt_x"/>
                                          </p:val>
                                        </p:tav>
                                      </p:tavLst>
                                    </p:anim>
                                    <p:anim calcmode="lin" valueType="num">
                                      <p:cBhvr>
                                        <p:cTn id="15" dur="250" fill="hold"/>
                                        <p:tgtEl>
                                          <p:spTgt spid="26"/>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250"/>
                                        <p:tgtEl>
                                          <p:spTgt spid="28"/>
                                        </p:tgtEl>
                                      </p:cBhvr>
                                    </p:animEffect>
                                    <p:anim calcmode="lin" valueType="num">
                                      <p:cBhvr>
                                        <p:cTn id="20" dur="250" fill="hold"/>
                                        <p:tgtEl>
                                          <p:spTgt spid="28"/>
                                        </p:tgtEl>
                                        <p:attrNameLst>
                                          <p:attrName>ppt_x</p:attrName>
                                        </p:attrNameLst>
                                      </p:cBhvr>
                                      <p:tavLst>
                                        <p:tav tm="0">
                                          <p:val>
                                            <p:strVal val="#ppt_x"/>
                                          </p:val>
                                        </p:tav>
                                        <p:tav tm="100000">
                                          <p:val>
                                            <p:strVal val="#ppt_x"/>
                                          </p:val>
                                        </p:tav>
                                      </p:tavLst>
                                    </p:anim>
                                    <p:anim calcmode="lin" valueType="num">
                                      <p:cBhvr>
                                        <p:cTn id="21" dur="250" fill="hold"/>
                                        <p:tgtEl>
                                          <p:spTgt spid="28"/>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anim calcmode="lin" valueType="num">
                                      <p:cBhvr>
                                        <p:cTn id="26" dur="250" fill="hold"/>
                                        <p:tgtEl>
                                          <p:spTgt spid="29"/>
                                        </p:tgtEl>
                                        <p:attrNameLst>
                                          <p:attrName>ppt_x</p:attrName>
                                        </p:attrNameLst>
                                      </p:cBhvr>
                                      <p:tavLst>
                                        <p:tav tm="0">
                                          <p:val>
                                            <p:strVal val="#ppt_x"/>
                                          </p:val>
                                        </p:tav>
                                        <p:tav tm="100000">
                                          <p:val>
                                            <p:strVal val="#ppt_x"/>
                                          </p:val>
                                        </p:tav>
                                      </p:tavLst>
                                    </p:anim>
                                    <p:anim calcmode="lin" valueType="num">
                                      <p:cBhvr>
                                        <p:cTn id="27" dur="250" fill="hold"/>
                                        <p:tgtEl>
                                          <p:spTgt spid="29"/>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250"/>
                                        <p:tgtEl>
                                          <p:spTgt spid="30"/>
                                        </p:tgtEl>
                                      </p:cBhvr>
                                    </p:animEffect>
                                    <p:anim calcmode="lin" valueType="num">
                                      <p:cBhvr>
                                        <p:cTn id="32" dur="250" fill="hold"/>
                                        <p:tgtEl>
                                          <p:spTgt spid="30"/>
                                        </p:tgtEl>
                                        <p:attrNameLst>
                                          <p:attrName>ppt_x</p:attrName>
                                        </p:attrNameLst>
                                      </p:cBhvr>
                                      <p:tavLst>
                                        <p:tav tm="0">
                                          <p:val>
                                            <p:strVal val="#ppt_x"/>
                                          </p:val>
                                        </p:tav>
                                        <p:tav tm="100000">
                                          <p:val>
                                            <p:strVal val="#ppt_x"/>
                                          </p:val>
                                        </p:tav>
                                      </p:tavLst>
                                    </p:anim>
                                    <p:anim calcmode="lin" valueType="num">
                                      <p:cBhvr>
                                        <p:cTn id="33" dur="250" fill="hold"/>
                                        <p:tgtEl>
                                          <p:spTgt spid="30"/>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250"/>
                                        <p:tgtEl>
                                          <p:spTgt spid="31"/>
                                        </p:tgtEl>
                                      </p:cBhvr>
                                    </p:animEffect>
                                    <p:anim calcmode="lin" valueType="num">
                                      <p:cBhvr>
                                        <p:cTn id="38" dur="250" fill="hold"/>
                                        <p:tgtEl>
                                          <p:spTgt spid="31"/>
                                        </p:tgtEl>
                                        <p:attrNameLst>
                                          <p:attrName>ppt_x</p:attrName>
                                        </p:attrNameLst>
                                      </p:cBhvr>
                                      <p:tavLst>
                                        <p:tav tm="0">
                                          <p:val>
                                            <p:strVal val="#ppt_x"/>
                                          </p:val>
                                        </p:tav>
                                        <p:tav tm="100000">
                                          <p:val>
                                            <p:strVal val="#ppt_x"/>
                                          </p:val>
                                        </p:tav>
                                      </p:tavLst>
                                    </p:anim>
                                    <p:anim calcmode="lin" valueType="num">
                                      <p:cBhvr>
                                        <p:cTn id="39" dur="25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250"/>
                                        <p:tgtEl>
                                          <p:spTgt spid="32"/>
                                        </p:tgtEl>
                                      </p:cBhvr>
                                    </p:animEffect>
                                    <p:anim calcmode="lin" valueType="num">
                                      <p:cBhvr>
                                        <p:cTn id="44" dur="250" fill="hold"/>
                                        <p:tgtEl>
                                          <p:spTgt spid="32"/>
                                        </p:tgtEl>
                                        <p:attrNameLst>
                                          <p:attrName>ppt_x</p:attrName>
                                        </p:attrNameLst>
                                      </p:cBhvr>
                                      <p:tavLst>
                                        <p:tav tm="0">
                                          <p:val>
                                            <p:strVal val="#ppt_x"/>
                                          </p:val>
                                        </p:tav>
                                        <p:tav tm="100000">
                                          <p:val>
                                            <p:strVal val="#ppt_x"/>
                                          </p:val>
                                        </p:tav>
                                      </p:tavLst>
                                    </p:anim>
                                    <p:anim calcmode="lin" valueType="num">
                                      <p:cBhvr>
                                        <p:cTn id="45" dur="250" fill="hold"/>
                                        <p:tgtEl>
                                          <p:spTgt spid="32"/>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250"/>
                                        <p:tgtEl>
                                          <p:spTgt spid="33"/>
                                        </p:tgtEl>
                                      </p:cBhvr>
                                    </p:animEffect>
                                    <p:anim calcmode="lin" valueType="num">
                                      <p:cBhvr>
                                        <p:cTn id="50" dur="250" fill="hold"/>
                                        <p:tgtEl>
                                          <p:spTgt spid="33"/>
                                        </p:tgtEl>
                                        <p:attrNameLst>
                                          <p:attrName>ppt_x</p:attrName>
                                        </p:attrNameLst>
                                      </p:cBhvr>
                                      <p:tavLst>
                                        <p:tav tm="0">
                                          <p:val>
                                            <p:strVal val="#ppt_x"/>
                                          </p:val>
                                        </p:tav>
                                        <p:tav tm="100000">
                                          <p:val>
                                            <p:strVal val="#ppt_x"/>
                                          </p:val>
                                        </p:tav>
                                      </p:tavLst>
                                    </p:anim>
                                    <p:anim calcmode="lin" valueType="num">
                                      <p:cBhvr>
                                        <p:cTn id="51" dur="250" fill="hold"/>
                                        <p:tgtEl>
                                          <p:spTgt spid="33"/>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250"/>
                                        <p:tgtEl>
                                          <p:spTgt spid="34"/>
                                        </p:tgtEl>
                                      </p:cBhvr>
                                    </p:animEffect>
                                    <p:anim calcmode="lin" valueType="num">
                                      <p:cBhvr>
                                        <p:cTn id="56" dur="250" fill="hold"/>
                                        <p:tgtEl>
                                          <p:spTgt spid="34"/>
                                        </p:tgtEl>
                                        <p:attrNameLst>
                                          <p:attrName>ppt_x</p:attrName>
                                        </p:attrNameLst>
                                      </p:cBhvr>
                                      <p:tavLst>
                                        <p:tav tm="0">
                                          <p:val>
                                            <p:strVal val="#ppt_x"/>
                                          </p:val>
                                        </p:tav>
                                        <p:tav tm="100000">
                                          <p:val>
                                            <p:strVal val="#ppt_x"/>
                                          </p:val>
                                        </p:tav>
                                      </p:tavLst>
                                    </p:anim>
                                    <p:anim calcmode="lin" valueType="num">
                                      <p:cBhvr>
                                        <p:cTn id="57" dur="250" fill="hold"/>
                                        <p:tgtEl>
                                          <p:spTgt spid="34"/>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250"/>
                                        <p:tgtEl>
                                          <p:spTgt spid="35"/>
                                        </p:tgtEl>
                                      </p:cBhvr>
                                    </p:animEffect>
                                    <p:anim calcmode="lin" valueType="num">
                                      <p:cBhvr>
                                        <p:cTn id="62" dur="250" fill="hold"/>
                                        <p:tgtEl>
                                          <p:spTgt spid="35"/>
                                        </p:tgtEl>
                                        <p:attrNameLst>
                                          <p:attrName>ppt_x</p:attrName>
                                        </p:attrNameLst>
                                      </p:cBhvr>
                                      <p:tavLst>
                                        <p:tav tm="0">
                                          <p:val>
                                            <p:strVal val="#ppt_x"/>
                                          </p:val>
                                        </p:tav>
                                        <p:tav tm="100000">
                                          <p:val>
                                            <p:strVal val="#ppt_x"/>
                                          </p:val>
                                        </p:tav>
                                      </p:tavLst>
                                    </p:anim>
                                    <p:anim calcmode="lin" valueType="num">
                                      <p:cBhvr>
                                        <p:cTn id="63" dur="250" fill="hold"/>
                                        <p:tgtEl>
                                          <p:spTgt spid="3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1000"/>
                                        <p:tgtEl>
                                          <p:spTgt spid="5"/>
                                        </p:tgtEl>
                                      </p:cBhvr>
                                    </p:animEffect>
                                    <p:anim calcmode="lin" valueType="num">
                                      <p:cBhvr>
                                        <p:cTn id="67" dur="1000" fill="hold"/>
                                        <p:tgtEl>
                                          <p:spTgt spid="5"/>
                                        </p:tgtEl>
                                        <p:attrNameLst>
                                          <p:attrName>ppt_x</p:attrName>
                                        </p:attrNameLst>
                                      </p:cBhvr>
                                      <p:tavLst>
                                        <p:tav tm="0">
                                          <p:val>
                                            <p:strVal val="#ppt_x"/>
                                          </p:val>
                                        </p:tav>
                                        <p:tav tm="100000">
                                          <p:val>
                                            <p:strVal val="#ppt_x"/>
                                          </p:val>
                                        </p:tav>
                                      </p:tavLst>
                                    </p:anim>
                                    <p:anim calcmode="lin" valueType="num">
                                      <p:cBhvr>
                                        <p:cTn id="68" dur="1000" fill="hold"/>
                                        <p:tgtEl>
                                          <p:spTgt spid="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000"/>
                                        <p:tgtEl>
                                          <p:spTgt spid="6"/>
                                        </p:tgtEl>
                                      </p:cBhvr>
                                    </p:animEffect>
                                    <p:anim calcmode="lin" valueType="num">
                                      <p:cBhvr>
                                        <p:cTn id="72" dur="1000" fill="hold"/>
                                        <p:tgtEl>
                                          <p:spTgt spid="6"/>
                                        </p:tgtEl>
                                        <p:attrNameLst>
                                          <p:attrName>ppt_x</p:attrName>
                                        </p:attrNameLst>
                                      </p:cBhvr>
                                      <p:tavLst>
                                        <p:tav tm="0">
                                          <p:val>
                                            <p:strVal val="#ppt_x"/>
                                          </p:val>
                                        </p:tav>
                                        <p:tav tm="100000">
                                          <p:val>
                                            <p:strVal val="#ppt_x"/>
                                          </p:val>
                                        </p:tav>
                                      </p:tavLst>
                                    </p:anim>
                                    <p:anim calcmode="lin" valueType="num">
                                      <p:cBhvr>
                                        <p:cTn id="73" dur="1000" fill="hold"/>
                                        <p:tgtEl>
                                          <p:spTgt spid="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000"/>
                                        <p:tgtEl>
                                          <p:spTgt spid="9"/>
                                        </p:tgtEl>
                                      </p:cBhvr>
                                    </p:animEffect>
                                    <p:anim calcmode="lin" valueType="num">
                                      <p:cBhvr>
                                        <p:cTn id="77" dur="1000" fill="hold"/>
                                        <p:tgtEl>
                                          <p:spTgt spid="9"/>
                                        </p:tgtEl>
                                        <p:attrNameLst>
                                          <p:attrName>ppt_x</p:attrName>
                                        </p:attrNameLst>
                                      </p:cBhvr>
                                      <p:tavLst>
                                        <p:tav tm="0">
                                          <p:val>
                                            <p:strVal val="#ppt_x"/>
                                          </p:val>
                                        </p:tav>
                                        <p:tav tm="100000">
                                          <p:val>
                                            <p:strVal val="#ppt_x"/>
                                          </p:val>
                                        </p:tav>
                                      </p:tavLst>
                                    </p:anim>
                                    <p:anim calcmode="lin" valueType="num">
                                      <p:cBhvr>
                                        <p:cTn id="78" dur="1000" fill="hold"/>
                                        <p:tgtEl>
                                          <p:spTgt spid="9"/>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1000"/>
                                        <p:tgtEl>
                                          <p:spTgt spid="10"/>
                                        </p:tgtEl>
                                      </p:cBhvr>
                                    </p:animEffect>
                                    <p:anim calcmode="lin" valueType="num">
                                      <p:cBhvr>
                                        <p:cTn id="82" dur="1000" fill="hold"/>
                                        <p:tgtEl>
                                          <p:spTgt spid="10"/>
                                        </p:tgtEl>
                                        <p:attrNameLst>
                                          <p:attrName>ppt_x</p:attrName>
                                        </p:attrNameLst>
                                      </p:cBhvr>
                                      <p:tavLst>
                                        <p:tav tm="0">
                                          <p:val>
                                            <p:strVal val="#ppt_x"/>
                                          </p:val>
                                        </p:tav>
                                        <p:tav tm="100000">
                                          <p:val>
                                            <p:strVal val="#ppt_x"/>
                                          </p:val>
                                        </p:tav>
                                      </p:tavLst>
                                    </p:anim>
                                    <p:anim calcmode="lin" valueType="num">
                                      <p:cBhvr>
                                        <p:cTn id="83" dur="1000" fill="hold"/>
                                        <p:tgtEl>
                                          <p:spTgt spid="1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1000"/>
                                        <p:tgtEl>
                                          <p:spTgt spid="13"/>
                                        </p:tgtEl>
                                      </p:cBhvr>
                                    </p:animEffect>
                                    <p:anim calcmode="lin" valueType="num">
                                      <p:cBhvr>
                                        <p:cTn id="87" dur="1000" fill="hold"/>
                                        <p:tgtEl>
                                          <p:spTgt spid="13"/>
                                        </p:tgtEl>
                                        <p:attrNameLst>
                                          <p:attrName>ppt_x</p:attrName>
                                        </p:attrNameLst>
                                      </p:cBhvr>
                                      <p:tavLst>
                                        <p:tav tm="0">
                                          <p:val>
                                            <p:strVal val="#ppt_x"/>
                                          </p:val>
                                        </p:tav>
                                        <p:tav tm="100000">
                                          <p:val>
                                            <p:strVal val="#ppt_x"/>
                                          </p:val>
                                        </p:tav>
                                      </p:tavLst>
                                    </p:anim>
                                    <p:anim calcmode="lin" valueType="num">
                                      <p:cBhvr>
                                        <p:cTn id="88" dur="1000" fill="hold"/>
                                        <p:tgtEl>
                                          <p:spTgt spid="13"/>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1000"/>
                                        <p:tgtEl>
                                          <p:spTgt spid="18"/>
                                        </p:tgtEl>
                                      </p:cBhvr>
                                    </p:animEffect>
                                    <p:anim calcmode="lin" valueType="num">
                                      <p:cBhvr>
                                        <p:cTn id="92" dur="1000" fill="hold"/>
                                        <p:tgtEl>
                                          <p:spTgt spid="18"/>
                                        </p:tgtEl>
                                        <p:attrNameLst>
                                          <p:attrName>ppt_x</p:attrName>
                                        </p:attrNameLst>
                                      </p:cBhvr>
                                      <p:tavLst>
                                        <p:tav tm="0">
                                          <p:val>
                                            <p:strVal val="#ppt_x"/>
                                          </p:val>
                                        </p:tav>
                                        <p:tav tm="100000">
                                          <p:val>
                                            <p:strVal val="#ppt_x"/>
                                          </p:val>
                                        </p:tav>
                                      </p:tavLst>
                                    </p:anim>
                                    <p:anim calcmode="lin" valueType="num">
                                      <p:cBhvr>
                                        <p:cTn id="93" dur="1000" fill="hold"/>
                                        <p:tgtEl>
                                          <p:spTgt spid="18"/>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1000"/>
                                        <p:tgtEl>
                                          <p:spTgt spid="21"/>
                                        </p:tgtEl>
                                      </p:cBhvr>
                                    </p:animEffect>
                                    <p:anim calcmode="lin" valueType="num">
                                      <p:cBhvr>
                                        <p:cTn id="97" dur="1000" fill="hold"/>
                                        <p:tgtEl>
                                          <p:spTgt spid="21"/>
                                        </p:tgtEl>
                                        <p:attrNameLst>
                                          <p:attrName>ppt_x</p:attrName>
                                        </p:attrNameLst>
                                      </p:cBhvr>
                                      <p:tavLst>
                                        <p:tav tm="0">
                                          <p:val>
                                            <p:strVal val="#ppt_x"/>
                                          </p:val>
                                        </p:tav>
                                        <p:tav tm="100000">
                                          <p:val>
                                            <p:strVal val="#ppt_x"/>
                                          </p:val>
                                        </p:tav>
                                      </p:tavLst>
                                    </p:anim>
                                    <p:anim calcmode="lin" valueType="num">
                                      <p:cBhvr>
                                        <p:cTn id="9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1" grpId="0"/>
      <p:bldP spid="26"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0082" y="410730"/>
            <a:ext cx="6819669" cy="484525"/>
            <a:chOff x="3653369" y="574427"/>
            <a:chExt cx="6819669" cy="484525"/>
          </a:xfrm>
        </p:grpSpPr>
        <p:sp>
          <p:nvSpPr>
            <p:cNvPr id="27" name="文本框 23"/>
            <p:cNvSpPr txBox="1"/>
            <p:nvPr/>
          </p:nvSpPr>
          <p:spPr>
            <a:xfrm>
              <a:off x="3927713" y="574427"/>
              <a:ext cx="5765165" cy="460375"/>
            </a:xfrm>
            <a:prstGeom prst="rect">
              <a:avLst/>
            </a:prstGeom>
            <a:noFill/>
          </p:spPr>
          <p:txBody>
            <a:bodyPr wrap="none" rtlCol="0">
              <a:spAutoFit/>
            </a:bodyPr>
            <a:lstStyle/>
            <a:p>
              <a:pPr algn="ctr"/>
              <a:r>
                <a:rPr lang="en-US" altLang="zh-CN" sz="2400" dirty="0">
                  <a:solidFill>
                    <a:srgbClr val="1983B7"/>
                  </a:solidFill>
                  <a:latin typeface="微软雅黑" panose="020B0503020204020204" pitchFamily="34" charset="-122"/>
                  <a:ea typeface="微软雅黑" panose="020B0503020204020204" pitchFamily="34" charset="-122"/>
                </a:rPr>
                <a:t>3.2 </a:t>
              </a:r>
              <a:r>
                <a:rPr lang="zh-CN" altLang="en-US" sz="2400" dirty="0">
                  <a:solidFill>
                    <a:srgbClr val="1983B7"/>
                  </a:solidFill>
                  <a:latin typeface="微软雅黑" panose="020B0503020204020204" pitchFamily="34" charset="-122"/>
                  <a:ea typeface="微软雅黑" panose="020B0503020204020204" pitchFamily="34" charset="-122"/>
                </a:rPr>
                <a:t>产品所用编程语言及</a:t>
              </a:r>
              <a:r>
                <a:rPr lang="en-US" altLang="zh-CN" sz="2400" dirty="0">
                  <a:solidFill>
                    <a:srgbClr val="1983B7"/>
                  </a:solidFill>
                  <a:latin typeface="微软雅黑" panose="020B0503020204020204" pitchFamily="34" charset="-122"/>
                  <a:ea typeface="微软雅黑" panose="020B0503020204020204" pitchFamily="34" charset="-122"/>
                </a:rPr>
                <a:t>IDE</a:t>
              </a:r>
              <a:r>
                <a:rPr lang="zh-CN" altLang="en-US" sz="2400" dirty="0">
                  <a:solidFill>
                    <a:srgbClr val="1983B7"/>
                  </a:solidFill>
                  <a:latin typeface="微软雅黑" panose="020B0503020204020204" pitchFamily="34" charset="-122"/>
                  <a:ea typeface="微软雅黑" panose="020B0503020204020204" pitchFamily="34" charset="-122"/>
                </a:rPr>
                <a:t>、平台、框架</a:t>
              </a:r>
              <a:endParaRPr lang="zh-CN" altLang="en-US" sz="24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3653369" y="1013233"/>
              <a:ext cx="6819669"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93405"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custDataLst>
              <p:tags r:id="rId2"/>
            </p:custDataLst>
          </p:nvPr>
        </p:nvPicPr>
        <p:blipFill>
          <a:blip r:embed="rId3"/>
          <a:stretch>
            <a:fillRect/>
          </a:stretch>
        </p:blipFill>
        <p:spPr>
          <a:xfrm>
            <a:off x="1615440" y="1282700"/>
            <a:ext cx="8272780" cy="5262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0082" y="410730"/>
            <a:ext cx="6819669" cy="484525"/>
            <a:chOff x="3653369" y="574427"/>
            <a:chExt cx="6819669" cy="484525"/>
          </a:xfrm>
        </p:grpSpPr>
        <p:sp>
          <p:nvSpPr>
            <p:cNvPr id="27" name="文本框 23"/>
            <p:cNvSpPr txBox="1"/>
            <p:nvPr/>
          </p:nvSpPr>
          <p:spPr>
            <a:xfrm>
              <a:off x="4172506" y="574427"/>
              <a:ext cx="5275580" cy="460375"/>
            </a:xfrm>
            <a:prstGeom prst="rect">
              <a:avLst/>
            </a:prstGeom>
            <a:noFill/>
          </p:spPr>
          <p:txBody>
            <a:bodyPr wrap="none" rtlCol="0">
              <a:spAutoFit/>
            </a:bodyPr>
            <a:lstStyle/>
            <a:p>
              <a:pPr algn="ctr"/>
              <a:r>
                <a:rPr lang="en-US" altLang="zh-CN" sz="2400" dirty="0">
                  <a:solidFill>
                    <a:srgbClr val="1983B7"/>
                  </a:solidFill>
                  <a:latin typeface="微软雅黑" panose="020B0503020204020204" pitchFamily="34" charset="-122"/>
                  <a:ea typeface="微软雅黑" panose="020B0503020204020204" pitchFamily="34" charset="-122"/>
                </a:rPr>
                <a:t>3.3 </a:t>
              </a:r>
              <a:r>
                <a:rPr lang="zh-CN" altLang="en-US" sz="2400" dirty="0">
                  <a:solidFill>
                    <a:srgbClr val="1983B7"/>
                  </a:solidFill>
                  <a:latin typeface="微软雅黑" panose="020B0503020204020204" pitchFamily="34" charset="-122"/>
                  <a:ea typeface="微软雅黑" panose="020B0503020204020204" pitchFamily="34" charset="-122"/>
                </a:rPr>
                <a:t>代码仓库链接及代码提交历史截图</a:t>
              </a:r>
              <a:endParaRPr lang="zh-CN" altLang="en-US" sz="24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3653369" y="1013233"/>
              <a:ext cx="6819669"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93405"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p:cNvSpPr/>
          <p:nvPr/>
        </p:nvSpPr>
        <p:spPr>
          <a:xfrm>
            <a:off x="832657" y="1216951"/>
            <a:ext cx="2092112" cy="429770"/>
          </a:xfrm>
          <a:prstGeom prst="round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代码仓库链接</a:t>
            </a:r>
            <a:endParaRPr lang="zh-CN" altLang="en-US"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71635" y="1901528"/>
            <a:ext cx="7079997" cy="369332"/>
          </a:xfrm>
          <a:prstGeom prst="rect">
            <a:avLst/>
          </a:prstGeom>
          <a:noFill/>
        </p:spPr>
        <p:txBody>
          <a:bodyPr wrap="square" rtlCol="0">
            <a:spAutoFit/>
          </a:bodyPr>
          <a:lstStyle/>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https://github.com/Nancylanxin/drug-drug_interaction.git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矩形: 圆角 5"/>
          <p:cNvSpPr/>
          <p:nvPr/>
        </p:nvSpPr>
        <p:spPr>
          <a:xfrm>
            <a:off x="832657" y="2404419"/>
            <a:ext cx="2092112" cy="497149"/>
          </a:xfrm>
          <a:prstGeom prst="round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latin typeface="微软雅黑" panose="020B0503020204020204" pitchFamily="34" charset="-122"/>
                <a:ea typeface="微软雅黑" panose="020B0503020204020204" pitchFamily="34" charset="-122"/>
              </a:rPr>
              <a:t>提交历史截图</a:t>
            </a:r>
            <a:endParaRPr lang="zh-CN" altLang="zh-CN"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2"/>
            </p:custDataLst>
          </p:nvPr>
        </p:nvPicPr>
        <p:blipFill>
          <a:blip r:embed="rId3"/>
          <a:stretch>
            <a:fillRect/>
          </a:stretch>
        </p:blipFill>
        <p:spPr>
          <a:xfrm>
            <a:off x="2039620" y="2962275"/>
            <a:ext cx="7009765" cy="3690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0083" y="387870"/>
            <a:ext cx="4240796" cy="507384"/>
            <a:chOff x="3653370" y="551567"/>
            <a:chExt cx="4240796" cy="507384"/>
          </a:xfrm>
        </p:grpSpPr>
        <p:sp>
          <p:nvSpPr>
            <p:cNvPr id="27" name="文本框 23"/>
            <p:cNvSpPr txBox="1"/>
            <p:nvPr/>
          </p:nvSpPr>
          <p:spPr>
            <a:xfrm>
              <a:off x="3790663" y="551567"/>
              <a:ext cx="3966210" cy="460375"/>
            </a:xfrm>
            <a:prstGeom prst="rect">
              <a:avLst/>
            </a:prstGeom>
            <a:noFill/>
          </p:spPr>
          <p:txBody>
            <a:bodyPr wrap="none" rtlCol="0">
              <a:spAutoFit/>
            </a:bodyPr>
            <a:lstStyle/>
            <a:p>
              <a:pPr algn="ctr"/>
              <a:r>
                <a:rPr lang="en-US" altLang="zh-CN" sz="2400" dirty="0">
                  <a:solidFill>
                    <a:srgbClr val="1983B7"/>
                  </a:solidFill>
                  <a:latin typeface="微软雅黑" panose="020B0503020204020204" pitchFamily="34" charset="-122"/>
                  <a:ea typeface="微软雅黑" panose="020B0503020204020204" pitchFamily="34" charset="-122"/>
                </a:rPr>
                <a:t>3.4</a:t>
              </a:r>
              <a:r>
                <a:rPr lang="zh-CN" altLang="zh-CN" sz="2400" dirty="0">
                  <a:solidFill>
                    <a:srgbClr val="1983B7"/>
                  </a:solidFill>
                  <a:latin typeface="微软雅黑" panose="020B0503020204020204" pitchFamily="34" charset="-122"/>
                  <a:ea typeface="微软雅黑" panose="020B0503020204020204" pitchFamily="34" charset="-122"/>
                </a:rPr>
                <a:t>主要问题及解决方法汇总</a:t>
              </a:r>
              <a:endParaRPr lang="zh-CN" altLang="en-US" sz="24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3653370" y="1013232"/>
              <a:ext cx="424079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93405"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p:cNvGraphicFramePr/>
          <p:nvPr>
            <p:custDataLst>
              <p:tags r:id="rId2"/>
            </p:custDataLst>
          </p:nvPr>
        </p:nvGraphicFramePr>
        <p:xfrm>
          <a:off x="1370965" y="1066800"/>
          <a:ext cx="8701405" cy="5695950"/>
        </p:xfrm>
        <a:graphic>
          <a:graphicData uri="http://schemas.openxmlformats.org/drawingml/2006/table">
            <a:tbl>
              <a:tblPr/>
              <a:tblGrid>
                <a:gridCol w="2174875"/>
                <a:gridCol w="2174240"/>
                <a:gridCol w="2174240"/>
                <a:gridCol w="2178050"/>
              </a:tblGrid>
              <a:tr h="31750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问题类别</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问题名称</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发生原因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解决办法</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r>
              <a:tr h="63373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设计</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页面布局不合理</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需求理解不清，设计思路不成熟</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进行原型设计和用户测试</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63500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设计</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功能冗余</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产品规划不合理，缺乏整体协调</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精简功能</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63373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设计</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数据库表中数据不科学</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缺乏科学数据</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查阅现有文献、权威网站</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41275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安装</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依赖包安装失败</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网络连接问题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检查网络连接</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634365">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安装</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系统库缺失</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软件包管理工具版本过低</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使用正确版本的软件包管理工具</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95123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开发</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编译错误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代码语法错误等</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检查错误消息检查相关代码段查找解决方案</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84328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开发</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前后端连接失败</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接口url错误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检查前端代码调用后端接口的url是否正确</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r h="634365">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开发</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8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数据库访问失败</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路径错误</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检查数据库文件所在路径</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lumMod val="95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0066" y="175532"/>
            <a:ext cx="3008930" cy="568939"/>
            <a:chOff x="3653370" y="535732"/>
            <a:chExt cx="3008930" cy="568939"/>
          </a:xfrm>
        </p:grpSpPr>
        <p:sp>
          <p:nvSpPr>
            <p:cNvPr id="27" name="文本框 23"/>
            <p:cNvSpPr txBox="1"/>
            <p:nvPr/>
          </p:nvSpPr>
          <p:spPr>
            <a:xfrm>
              <a:off x="3748453" y="535732"/>
              <a:ext cx="2818765" cy="521970"/>
            </a:xfrm>
            <a:prstGeom prst="rect">
              <a:avLst/>
            </a:prstGeom>
            <a:noFill/>
          </p:spPr>
          <p:txBody>
            <a:bodyPr wrap="none" rtlCol="0">
              <a:spAutoFit/>
            </a:bodyPr>
            <a:lstStyle/>
            <a:p>
              <a:pPr algn="ctr"/>
              <a:r>
                <a:rPr lang="en-US" altLang="zh-CN" sz="2800" dirty="0">
                  <a:solidFill>
                    <a:srgbClr val="1983B7"/>
                  </a:solidFill>
                  <a:latin typeface="微软雅黑" panose="020B0503020204020204" pitchFamily="34" charset="-122"/>
                  <a:ea typeface="微软雅黑" panose="020B0503020204020204" pitchFamily="34" charset="-122"/>
                </a:rPr>
                <a:t>3.5</a:t>
              </a:r>
              <a:r>
                <a:rPr lang="zh-CN" altLang="en-US" sz="2800" dirty="0">
                  <a:solidFill>
                    <a:srgbClr val="1983B7"/>
                  </a:solidFill>
                  <a:latin typeface="微软雅黑" panose="020B0503020204020204" pitchFamily="34" charset="-122"/>
                  <a:ea typeface="微软雅黑" panose="020B0503020204020204" pitchFamily="34" charset="-122"/>
                </a:rPr>
                <a:t>软件概要设计</a:t>
              </a:r>
              <a:endParaRPr lang="zh-CN" altLang="en-US" sz="28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a:off x="3653370" y="1058952"/>
              <a:ext cx="3008930"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21315"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p:cNvSpPr/>
          <p:nvPr/>
        </p:nvSpPr>
        <p:spPr>
          <a:xfrm>
            <a:off x="797505" y="866721"/>
            <a:ext cx="1643854" cy="634545"/>
          </a:xfrm>
          <a:prstGeom prst="round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微软雅黑" panose="020B0503020204020204" pitchFamily="34" charset="-122"/>
                <a:ea typeface="微软雅黑" panose="020B0503020204020204" pitchFamily="34" charset="-122"/>
              </a:rPr>
              <a:t>系统</a:t>
            </a:r>
            <a:r>
              <a:rPr lang="zh-CN" altLang="en-US" sz="2000" dirty="0">
                <a:latin typeface="微软雅黑" panose="020B0503020204020204" pitchFamily="34" charset="-122"/>
                <a:ea typeface="微软雅黑" panose="020B0503020204020204" pitchFamily="34" charset="-122"/>
              </a:rPr>
              <a:t>架构图</a:t>
            </a:r>
            <a:endParaRPr lang="zh-CN" altLang="en-US" sz="2000"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2"/>
          <a:stretch>
            <a:fillRect/>
          </a:stretch>
        </p:blipFill>
        <p:spPr>
          <a:xfrm>
            <a:off x="797505" y="1623516"/>
            <a:ext cx="4479337" cy="4930885"/>
          </a:xfrm>
          <a:prstGeom prst="rect">
            <a:avLst/>
          </a:prstGeom>
          <a:noFill/>
          <a:ln>
            <a:noFill/>
          </a:ln>
        </p:spPr>
      </p:pic>
      <p:sp>
        <p:nvSpPr>
          <p:cNvPr id="25" name="矩形: 圆角 24"/>
          <p:cNvSpPr/>
          <p:nvPr/>
        </p:nvSpPr>
        <p:spPr>
          <a:xfrm>
            <a:off x="6095206" y="866721"/>
            <a:ext cx="3008930" cy="551669"/>
          </a:xfrm>
          <a:prstGeom prst="round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ea typeface="黑体" panose="02010609060101010101" charset="-122"/>
                <a:cs typeface="黑体" panose="02010609060101010101" charset="-122"/>
              </a:rPr>
              <a:t>人工智能类模型设计方法</a:t>
            </a:r>
            <a:r>
              <a:rPr lang="en-US" altLang="zh-CN" sz="1800" kern="100" dirty="0">
                <a:effectLst/>
                <a:ea typeface="黑体" panose="02010609060101010101" charset="-122"/>
                <a:cs typeface="黑体" panose="02010609060101010101" charset="-122"/>
              </a:rPr>
              <a:t>/</a:t>
            </a:r>
            <a:r>
              <a:rPr lang="zh-CN" altLang="zh-CN" sz="1800" kern="100" dirty="0">
                <a:effectLst/>
                <a:ea typeface="黑体" panose="02010609060101010101" charset="-122"/>
                <a:cs typeface="黑体" panose="02010609060101010101" charset="-122"/>
              </a:rPr>
              <a:t>区块链技术应用</a:t>
            </a:r>
            <a:r>
              <a:rPr lang="zh-CN" altLang="en-US" sz="1800" kern="100" dirty="0">
                <a:effectLst/>
                <a:ea typeface="黑体" panose="02010609060101010101" charset="-122"/>
                <a:cs typeface="黑体" panose="02010609060101010101" charset="-122"/>
              </a:rPr>
              <a:t>说明</a:t>
            </a:r>
            <a:endParaRPr lang="zh-CN" altLang="en-US" sz="20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5756847" y="1623516"/>
            <a:ext cx="4802820" cy="2585323"/>
          </a:xfrm>
          <a:prstGeom prst="rect">
            <a:avLst/>
          </a:prstGeom>
          <a:noFill/>
        </p:spPr>
        <p:txBody>
          <a:bodyPr wrap="square" rtlCol="0">
            <a:spAutoFit/>
          </a:bodyPr>
          <a:lstStyle/>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DDI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预测使用了自定义的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SSI_DDI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模型，采用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sigmoid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损失函数进行训练，使用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Adam</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优化器进行参数更新，并使用</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LambdaLR</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学习率调整策略。</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SSI_DDI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模型基于图神经网络和知识图谱嵌入技术，采用了基于图注意力传播的</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GATConv</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函数，根据药品的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SMILES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Simplified molecular input line entry system</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），简化分子线性输入规范，进行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DDI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的训练。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0066" y="175532"/>
            <a:ext cx="3008930" cy="568939"/>
            <a:chOff x="3653370" y="535732"/>
            <a:chExt cx="3008930" cy="568939"/>
          </a:xfrm>
        </p:grpSpPr>
        <p:sp>
          <p:nvSpPr>
            <p:cNvPr id="27" name="文本框 23"/>
            <p:cNvSpPr txBox="1"/>
            <p:nvPr/>
          </p:nvSpPr>
          <p:spPr>
            <a:xfrm>
              <a:off x="3748453" y="535732"/>
              <a:ext cx="2818765" cy="521970"/>
            </a:xfrm>
            <a:prstGeom prst="rect">
              <a:avLst/>
            </a:prstGeom>
            <a:noFill/>
          </p:spPr>
          <p:txBody>
            <a:bodyPr wrap="none" rtlCol="0">
              <a:spAutoFit/>
            </a:bodyPr>
            <a:lstStyle/>
            <a:p>
              <a:pPr algn="ctr"/>
              <a:r>
                <a:rPr lang="en-US" altLang="zh-CN" sz="2800" dirty="0">
                  <a:solidFill>
                    <a:srgbClr val="1983B7"/>
                  </a:solidFill>
                  <a:latin typeface="微软雅黑" panose="020B0503020204020204" pitchFamily="34" charset="-122"/>
                  <a:ea typeface="微软雅黑" panose="020B0503020204020204" pitchFamily="34" charset="-122"/>
                </a:rPr>
                <a:t>3.5</a:t>
              </a:r>
              <a:r>
                <a:rPr lang="zh-CN" altLang="en-US" sz="2800" dirty="0">
                  <a:solidFill>
                    <a:srgbClr val="1983B7"/>
                  </a:solidFill>
                  <a:latin typeface="微软雅黑" panose="020B0503020204020204" pitchFamily="34" charset="-122"/>
                  <a:ea typeface="微软雅黑" panose="020B0503020204020204" pitchFamily="34" charset="-122"/>
                </a:rPr>
                <a:t>软件概要设计</a:t>
              </a:r>
              <a:endParaRPr lang="zh-CN" altLang="en-US" sz="28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a:off x="3653370" y="1058952"/>
              <a:ext cx="3008930"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21315"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p:cNvSpPr/>
          <p:nvPr/>
        </p:nvSpPr>
        <p:spPr>
          <a:xfrm>
            <a:off x="735362" y="1014716"/>
            <a:ext cx="3008930" cy="505950"/>
          </a:xfrm>
          <a:prstGeom prst="round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微软雅黑" panose="020B0503020204020204" pitchFamily="34" charset="-122"/>
                <a:ea typeface="微软雅黑" panose="020B0503020204020204" pitchFamily="34" charset="-122"/>
              </a:rPr>
              <a:t>数据库设计：</a:t>
            </a:r>
            <a:r>
              <a:rPr lang="en-US" altLang="zh-CN" sz="2000" dirty="0">
                <a:latin typeface="微软雅黑" panose="020B0503020204020204" pitchFamily="34" charset="-122"/>
                <a:ea typeface="微软雅黑" panose="020B0503020204020204" pitchFamily="34" charset="-122"/>
              </a:rPr>
              <a:t>E-R</a:t>
            </a:r>
            <a:r>
              <a:rPr lang="zh-CN" altLang="en-US" sz="2000" dirty="0">
                <a:latin typeface="微软雅黑" panose="020B0503020204020204" pitchFamily="34" charset="-122"/>
                <a:ea typeface="微软雅黑" panose="020B0503020204020204" pitchFamily="34" charset="-122"/>
              </a:rPr>
              <a:t>图：</a:t>
            </a:r>
            <a:endParaRPr lang="zh-CN" altLang="en-US" sz="2000" dirty="0">
              <a:latin typeface="微软雅黑" panose="020B0503020204020204" pitchFamily="34" charset="-122"/>
              <a:ea typeface="微软雅黑" panose="020B0503020204020204" pitchFamily="34" charset="-122"/>
            </a:endParaRPr>
          </a:p>
        </p:txBody>
      </p:sp>
      <p:pic>
        <p:nvPicPr>
          <p:cNvPr id="5" name="图片 4" descr="d150794cdc6e655e47b811e17c0ff35"/>
          <p:cNvPicPr>
            <a:picLocks noChangeAspect="1"/>
          </p:cNvPicPr>
          <p:nvPr/>
        </p:nvPicPr>
        <p:blipFill>
          <a:blip r:embed="rId2"/>
          <a:stretch>
            <a:fillRect/>
          </a:stretch>
        </p:blipFill>
        <p:spPr>
          <a:xfrm>
            <a:off x="655246" y="1899962"/>
            <a:ext cx="9358765" cy="37523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0066" y="175532"/>
            <a:ext cx="3008930" cy="568939"/>
            <a:chOff x="3653370" y="535732"/>
            <a:chExt cx="3008930" cy="568939"/>
          </a:xfrm>
        </p:grpSpPr>
        <p:sp>
          <p:nvSpPr>
            <p:cNvPr id="27" name="文本框 23"/>
            <p:cNvSpPr txBox="1"/>
            <p:nvPr/>
          </p:nvSpPr>
          <p:spPr>
            <a:xfrm>
              <a:off x="3748453" y="535732"/>
              <a:ext cx="2818765" cy="521970"/>
            </a:xfrm>
            <a:prstGeom prst="rect">
              <a:avLst/>
            </a:prstGeom>
            <a:noFill/>
          </p:spPr>
          <p:txBody>
            <a:bodyPr wrap="none" rtlCol="0">
              <a:spAutoFit/>
            </a:bodyPr>
            <a:lstStyle/>
            <a:p>
              <a:pPr algn="ctr"/>
              <a:r>
                <a:rPr lang="en-US" altLang="zh-CN" sz="2800" dirty="0">
                  <a:solidFill>
                    <a:srgbClr val="1983B7"/>
                  </a:solidFill>
                  <a:latin typeface="微软雅黑" panose="020B0503020204020204" pitchFamily="34" charset="-122"/>
                  <a:ea typeface="微软雅黑" panose="020B0503020204020204" pitchFamily="34" charset="-122"/>
                </a:rPr>
                <a:t>3.5</a:t>
              </a:r>
              <a:r>
                <a:rPr lang="zh-CN" altLang="en-US" sz="2800" dirty="0">
                  <a:solidFill>
                    <a:srgbClr val="1983B7"/>
                  </a:solidFill>
                  <a:latin typeface="微软雅黑" panose="020B0503020204020204" pitchFamily="34" charset="-122"/>
                  <a:ea typeface="微软雅黑" panose="020B0503020204020204" pitchFamily="34" charset="-122"/>
                </a:rPr>
                <a:t>软件概要设计</a:t>
              </a:r>
              <a:endParaRPr lang="zh-CN" altLang="en-US" sz="28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a:off x="3653370" y="1058952"/>
              <a:ext cx="3008930"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21315"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p:cNvSpPr/>
          <p:nvPr/>
        </p:nvSpPr>
        <p:spPr>
          <a:xfrm>
            <a:off x="735362" y="1014715"/>
            <a:ext cx="1599466" cy="525047"/>
          </a:xfrm>
          <a:prstGeom prst="round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2000" kern="100" dirty="0">
                <a:effectLst/>
                <a:latin typeface="Calibri" panose="020F0502020204030204" pitchFamily="34" charset="0"/>
                <a:ea typeface="黑体" panose="02010609060101010101" charset="-122"/>
                <a:cs typeface="黑体" panose="02010609060101010101" charset="-122"/>
              </a:rPr>
              <a:t>接口设计：</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矩形: 圆角 6"/>
          <p:cNvSpPr/>
          <p:nvPr/>
        </p:nvSpPr>
        <p:spPr>
          <a:xfrm>
            <a:off x="735362" y="5195912"/>
            <a:ext cx="1599466" cy="525047"/>
          </a:xfrm>
          <a:prstGeom prst="round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kern="100" dirty="0">
                <a:latin typeface="Calibri" panose="020F0502020204030204" pitchFamily="34" charset="0"/>
                <a:ea typeface="黑体" panose="02010609060101010101" charset="-122"/>
                <a:cs typeface="黑体" panose="02010609060101010101" charset="-122"/>
              </a:rPr>
              <a:t>前端</a:t>
            </a:r>
            <a:r>
              <a:rPr lang="zh-CN" altLang="zh-CN" sz="2000" kern="100" dirty="0">
                <a:effectLst/>
                <a:latin typeface="Calibri" panose="020F0502020204030204" pitchFamily="34" charset="0"/>
                <a:ea typeface="黑体" panose="02010609060101010101" charset="-122"/>
                <a:cs typeface="黑体" panose="02010609060101010101" charset="-122"/>
              </a:rPr>
              <a:t>设计：</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7"/>
          <p:cNvSpPr txBox="1"/>
          <p:nvPr/>
        </p:nvSpPr>
        <p:spPr>
          <a:xfrm>
            <a:off x="649074" y="5875813"/>
            <a:ext cx="5359844" cy="369332"/>
          </a:xfrm>
          <a:prstGeom prst="rect">
            <a:avLst/>
          </a:prstGeom>
          <a:noFill/>
        </p:spPr>
        <p:txBody>
          <a:bodyPr wrap="square" rtlCol="0">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使用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jQuery</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Vue.js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JavaScrip</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9" name="表格 8"/>
          <p:cNvGraphicFramePr>
            <a:graphicFrameLocks noGrp="1"/>
          </p:cNvGraphicFramePr>
          <p:nvPr/>
        </p:nvGraphicFramePr>
        <p:xfrm>
          <a:off x="719265" y="1608149"/>
          <a:ext cx="9553857" cy="3300192"/>
        </p:xfrm>
        <a:graphic>
          <a:graphicData uri="http://schemas.openxmlformats.org/drawingml/2006/table">
            <a:tbl>
              <a:tblPr firstRow="1" firstCol="1" bandRow="1">
                <a:tableStyleId>{5C22544A-7EE6-4342-B048-85BDC9FD1C3A}</a:tableStyleId>
              </a:tblPr>
              <a:tblGrid>
                <a:gridCol w="1910323"/>
                <a:gridCol w="1910323"/>
                <a:gridCol w="1910323"/>
                <a:gridCol w="1911444"/>
                <a:gridCol w="1911444"/>
              </a:tblGrid>
              <a:tr h="567055">
                <a:tc>
                  <a:txBody>
                    <a:bodyPr/>
                    <a:lstStyle/>
                    <a:p>
                      <a:pPr algn="ctr">
                        <a:lnSpc>
                          <a:spcPct val="150000"/>
                        </a:lnSpc>
                      </a:pPr>
                      <a:r>
                        <a:rPr lang="zh-CN" sz="1800" kern="100" dirty="0">
                          <a:effectLst/>
                        </a:rPr>
                        <a:t>接口名称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3"/>
                    </a:solidFill>
                  </a:tcPr>
                </a:tc>
                <a:tc>
                  <a:txBody>
                    <a:bodyPr/>
                    <a:lstStyle/>
                    <a:p>
                      <a:pPr algn="ctr">
                        <a:lnSpc>
                          <a:spcPct val="150000"/>
                        </a:lnSpc>
                      </a:pPr>
                      <a:r>
                        <a:rPr lang="zh-CN" altLang="en-US" sz="1800" b="1" kern="100">
                          <a:solidFill>
                            <a:schemeClr val="lt1"/>
                          </a:solidFill>
                          <a:effectLst/>
                          <a:latin typeface="+mn-lt"/>
                          <a:ea typeface="+mn-ea"/>
                          <a:cs typeface="+mn-cs"/>
                        </a:rPr>
                        <a:t>接口功能</a:t>
                      </a:r>
                      <a:endParaRPr lang="zh-CN" altLang="en-US" sz="1800" b="1" kern="100">
                        <a:solidFill>
                          <a:schemeClr val="lt1"/>
                        </a:solidFill>
                        <a:effectLst/>
                        <a:latin typeface="+mn-lt"/>
                        <a:ea typeface="+mn-ea"/>
                        <a:cs typeface="+mn-cs"/>
                      </a:endParaRPr>
                    </a:p>
                  </a:txBody>
                  <a:tcPr marL="68580" marR="68580" marT="0" marB="0">
                    <a:solidFill>
                      <a:schemeClr val="accent3"/>
                    </a:solidFill>
                  </a:tcPr>
                </a:tc>
                <a:tc>
                  <a:txBody>
                    <a:bodyPr/>
                    <a:lstStyle/>
                    <a:p>
                      <a:pPr algn="ctr">
                        <a:lnSpc>
                          <a:spcPct val="150000"/>
                        </a:lnSpc>
                      </a:pPr>
                      <a:r>
                        <a:rPr lang="zh-CN" altLang="en-US" sz="1800" b="1" kern="100">
                          <a:solidFill>
                            <a:schemeClr val="lt1"/>
                          </a:solidFill>
                          <a:effectLst/>
                          <a:latin typeface="+mn-lt"/>
                          <a:ea typeface="+mn-ea"/>
                          <a:cs typeface="+mn-cs"/>
                        </a:rPr>
                        <a:t>输入变量或对象</a:t>
                      </a:r>
                      <a:endParaRPr lang="zh-CN" altLang="en-US" sz="1800" b="1" kern="100">
                        <a:solidFill>
                          <a:schemeClr val="lt1"/>
                        </a:solidFill>
                        <a:effectLst/>
                        <a:latin typeface="+mn-lt"/>
                        <a:ea typeface="+mn-ea"/>
                        <a:cs typeface="+mn-cs"/>
                      </a:endParaRPr>
                    </a:p>
                  </a:txBody>
                  <a:tcPr marL="68580" marR="68580" marT="0" marB="0">
                    <a:solidFill>
                      <a:schemeClr val="accent3"/>
                    </a:solidFill>
                  </a:tcPr>
                </a:tc>
                <a:tc>
                  <a:txBody>
                    <a:bodyPr/>
                    <a:lstStyle/>
                    <a:p>
                      <a:pPr algn="ctr">
                        <a:lnSpc>
                          <a:spcPct val="150000"/>
                        </a:lnSpc>
                      </a:pPr>
                      <a:r>
                        <a:rPr lang="zh-CN" altLang="en-US" sz="1800" b="1" kern="100">
                          <a:solidFill>
                            <a:schemeClr val="lt1"/>
                          </a:solidFill>
                          <a:effectLst/>
                          <a:latin typeface="+mn-lt"/>
                          <a:ea typeface="+mn-ea"/>
                          <a:cs typeface="+mn-cs"/>
                        </a:rPr>
                        <a:t>输出对象</a:t>
                      </a:r>
                      <a:endParaRPr lang="zh-CN" altLang="en-US" sz="1800" b="1" kern="100">
                        <a:solidFill>
                          <a:schemeClr val="lt1"/>
                        </a:solidFill>
                        <a:effectLst/>
                        <a:latin typeface="+mn-lt"/>
                        <a:ea typeface="+mn-ea"/>
                        <a:cs typeface="+mn-cs"/>
                      </a:endParaRPr>
                    </a:p>
                  </a:txBody>
                  <a:tcPr marL="68580" marR="68580" marT="0" marB="0">
                    <a:solidFill>
                      <a:schemeClr val="accent3"/>
                    </a:solidFill>
                  </a:tcPr>
                </a:tc>
                <a:tc>
                  <a:txBody>
                    <a:bodyPr/>
                    <a:lstStyle/>
                    <a:p>
                      <a:pPr algn="ctr">
                        <a:lnSpc>
                          <a:spcPct val="150000"/>
                        </a:lnSpc>
                      </a:pPr>
                      <a:r>
                        <a:rPr lang="zh-CN" sz="1800" kern="100">
                          <a:effectLst/>
                        </a:rPr>
                        <a:t>备注</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3"/>
                    </a:solidFill>
                  </a:tcPr>
                </a:tc>
              </a:tr>
              <a:tr h="750852">
                <a:tc>
                  <a:txBody>
                    <a:bodyPr/>
                    <a:lstStyle/>
                    <a:p>
                      <a:pPr marL="0" algn="ctr" defTabSz="1219200" rtl="0" eaLnBrk="1" latinLnBrk="0" hangingPunct="1"/>
                      <a:endParaRPr lang="en-US" altLang="zh-CN" sz="1800" b="1" kern="100" dirty="0">
                        <a:solidFill>
                          <a:schemeClr val="lt1"/>
                        </a:solidFill>
                        <a:effectLst/>
                        <a:latin typeface="+mn-lt"/>
                        <a:ea typeface="+mn-ea"/>
                        <a:cs typeface="+mn-cs"/>
                      </a:endParaRPr>
                    </a:p>
                    <a:p>
                      <a:pPr marL="0" algn="ctr" defTabSz="1219200" rtl="0" eaLnBrk="1" latinLnBrk="0" hangingPunct="1"/>
                      <a:r>
                        <a:rPr lang="zh-CN" altLang="en-US" sz="1800" b="1" kern="100" dirty="0">
                          <a:solidFill>
                            <a:schemeClr val="lt1"/>
                          </a:solidFill>
                          <a:effectLst/>
                          <a:latin typeface="+mn-lt"/>
                          <a:ea typeface="+mn-ea"/>
                          <a:cs typeface="+mn-cs"/>
                        </a:rPr>
                        <a:t>相互作用</a:t>
                      </a:r>
                      <a:endParaRPr lang="zh-CN" altLang="en-US" sz="1800" b="1" kern="100" dirty="0">
                        <a:solidFill>
                          <a:schemeClr val="lt1"/>
                        </a:solidFill>
                        <a:effectLst/>
                        <a:latin typeface="+mn-lt"/>
                        <a:ea typeface="+mn-ea"/>
                        <a:cs typeface="+mn-cs"/>
                      </a:endParaRPr>
                    </a:p>
                  </a:txBody>
                  <a:tcPr marL="68580" marR="68580" marT="0" marB="0">
                    <a:solidFill>
                      <a:schemeClr val="accent3"/>
                    </a:solidFill>
                  </a:tcPr>
                </a:tc>
                <a:tc>
                  <a:txBody>
                    <a:bodyPr/>
                    <a:lstStyle/>
                    <a:p>
                      <a:pPr algn="ctr"/>
                      <a:r>
                        <a:rPr lang="zh-CN" altLang="en-US" sz="1800" b="1" kern="100" dirty="0">
                          <a:solidFill>
                            <a:schemeClr val="tx1"/>
                          </a:solidFill>
                          <a:effectLst/>
                          <a:latin typeface="+mn-lt"/>
                          <a:ea typeface="+mn-ea"/>
                          <a:cs typeface="+mn-cs"/>
                        </a:rPr>
                        <a:t>查询药品之间相互作用</a:t>
                      </a:r>
                      <a:endParaRPr lang="zh-CN" altLang="en-US" sz="1800" b="1" kern="100" dirty="0">
                        <a:solidFill>
                          <a:schemeClr val="tx1"/>
                        </a:solidFill>
                        <a:effectLst/>
                        <a:latin typeface="+mn-lt"/>
                        <a:ea typeface="+mn-ea"/>
                        <a:cs typeface="+mn-cs"/>
                      </a:endParaRPr>
                    </a:p>
                  </a:txBody>
                  <a:tcPr marL="68580" marR="68580" marT="0" marB="0">
                    <a:solidFill>
                      <a:schemeClr val="accent3">
                        <a:lumMod val="20000"/>
                        <a:lumOff val="80000"/>
                      </a:schemeClr>
                    </a:solidFill>
                  </a:tcPr>
                </a:tc>
                <a:tc>
                  <a:txBody>
                    <a:bodyPr/>
                    <a:lstStyle/>
                    <a:p>
                      <a:pPr marL="0" algn="ctr" defTabSz="1219200" rtl="0" eaLnBrk="1" latinLnBrk="0" hangingPunct="1"/>
                      <a:r>
                        <a:rPr lang="en-US" sz="1800" b="1" kern="100" dirty="0">
                          <a:solidFill>
                            <a:schemeClr val="tx1"/>
                          </a:solidFill>
                          <a:effectLst/>
                          <a:latin typeface="+mn-lt"/>
                          <a:ea typeface="+mn-ea"/>
                          <a:cs typeface="+mn-cs"/>
                        </a:rPr>
                        <a:t>drug1,drug2</a:t>
                      </a:r>
                      <a:endParaRPr lang="zh-CN" altLang="en-US" sz="1800" b="1" kern="100" dirty="0">
                        <a:solidFill>
                          <a:schemeClr val="tx1"/>
                        </a:solidFill>
                        <a:effectLst/>
                        <a:latin typeface="+mn-lt"/>
                        <a:ea typeface="+mn-ea"/>
                        <a:cs typeface="+mn-cs"/>
                      </a:endParaRPr>
                    </a:p>
                  </a:txBody>
                  <a:tcPr marL="68580" marR="68580" marT="0" marB="0">
                    <a:solidFill>
                      <a:schemeClr val="accent3">
                        <a:lumMod val="20000"/>
                        <a:lumOff val="80000"/>
                      </a:schemeClr>
                    </a:solidFill>
                  </a:tcPr>
                </a:tc>
                <a:tc>
                  <a:txBody>
                    <a:bodyPr/>
                    <a:lstStyle/>
                    <a:p>
                      <a:pPr marL="0" algn="ctr" defTabSz="1219200" rtl="0" eaLnBrk="1" latinLnBrk="0" hangingPunct="1"/>
                      <a:r>
                        <a:rPr lang="en-US" sz="1800" b="1" kern="100" dirty="0">
                          <a:solidFill>
                            <a:schemeClr val="tx1"/>
                          </a:solidFill>
                          <a:effectLst/>
                          <a:latin typeface="+mn-lt"/>
                          <a:ea typeface="+mn-ea"/>
                          <a:cs typeface="+mn-cs"/>
                        </a:rPr>
                        <a:t>Drug1</a:t>
                      </a:r>
                      <a:r>
                        <a:rPr lang="zh-CN" altLang="en-US" sz="1800" b="1" kern="100" dirty="0">
                          <a:solidFill>
                            <a:schemeClr val="tx1"/>
                          </a:solidFill>
                          <a:effectLst/>
                          <a:latin typeface="+mn-lt"/>
                          <a:ea typeface="+mn-ea"/>
                          <a:cs typeface="+mn-cs"/>
                        </a:rPr>
                        <a:t>和</a:t>
                      </a:r>
                      <a:r>
                        <a:rPr lang="en-US" sz="1800" b="1" kern="100" dirty="0">
                          <a:solidFill>
                            <a:schemeClr val="tx1"/>
                          </a:solidFill>
                          <a:effectLst/>
                          <a:latin typeface="+mn-lt"/>
                          <a:ea typeface="+mn-ea"/>
                          <a:cs typeface="+mn-cs"/>
                        </a:rPr>
                        <a:t>drug2</a:t>
                      </a:r>
                      <a:r>
                        <a:rPr lang="zh-CN" altLang="en-US" sz="1800" b="1" kern="100" dirty="0">
                          <a:solidFill>
                            <a:schemeClr val="tx1"/>
                          </a:solidFill>
                          <a:effectLst/>
                          <a:latin typeface="+mn-lt"/>
                          <a:ea typeface="+mn-ea"/>
                          <a:cs typeface="+mn-cs"/>
                        </a:rPr>
                        <a:t>的相互作用结果</a:t>
                      </a:r>
                      <a:endParaRPr lang="zh-CN" altLang="en-US" sz="1800" b="1" kern="100" dirty="0">
                        <a:solidFill>
                          <a:schemeClr val="tx1"/>
                        </a:solidFill>
                        <a:effectLst/>
                        <a:latin typeface="+mn-lt"/>
                        <a:ea typeface="+mn-ea"/>
                        <a:cs typeface="+mn-cs"/>
                      </a:endParaRPr>
                    </a:p>
                  </a:txBody>
                  <a:tcPr marL="68580" marR="68580" marT="0" marB="0">
                    <a:solidFill>
                      <a:schemeClr val="accent3">
                        <a:lumMod val="20000"/>
                        <a:lumOff val="80000"/>
                      </a:schemeClr>
                    </a:solidFill>
                  </a:tcPr>
                </a:tc>
                <a:tc>
                  <a:txBody>
                    <a:bodyPr/>
                    <a:lstStyle/>
                    <a:p>
                      <a:pPr algn="ct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3">
                        <a:lumMod val="20000"/>
                        <a:lumOff val="80000"/>
                      </a:schemeClr>
                    </a:solidFill>
                  </a:tcPr>
                </a:tc>
              </a:tr>
              <a:tr h="856006">
                <a:tc>
                  <a:txBody>
                    <a:bodyPr/>
                    <a:lstStyle/>
                    <a:p>
                      <a:pPr marL="0" algn="ctr" defTabSz="1219200" rtl="0" eaLnBrk="1" latinLnBrk="0" hangingPunct="1"/>
                      <a:endParaRPr lang="en-US" altLang="zh-CN" sz="1800" b="1" kern="100" dirty="0">
                        <a:solidFill>
                          <a:schemeClr val="lt1"/>
                        </a:solidFill>
                        <a:effectLst/>
                        <a:latin typeface="+mn-lt"/>
                        <a:ea typeface="+mn-ea"/>
                        <a:cs typeface="+mn-cs"/>
                      </a:endParaRPr>
                    </a:p>
                    <a:p>
                      <a:pPr marL="0" algn="ctr" defTabSz="1219200" rtl="0" eaLnBrk="1" latinLnBrk="0" hangingPunct="1"/>
                      <a:r>
                        <a:rPr lang="zh-CN" altLang="en-US" sz="1800" b="1" kern="100" dirty="0">
                          <a:solidFill>
                            <a:schemeClr val="lt1"/>
                          </a:solidFill>
                          <a:effectLst/>
                          <a:latin typeface="+mn-lt"/>
                          <a:ea typeface="+mn-ea"/>
                          <a:cs typeface="+mn-cs"/>
                        </a:rPr>
                        <a:t>药品详情</a:t>
                      </a:r>
                      <a:endParaRPr lang="zh-CN" altLang="en-US" sz="1800" b="1" kern="100" dirty="0">
                        <a:solidFill>
                          <a:schemeClr val="lt1"/>
                        </a:solidFill>
                        <a:effectLst/>
                        <a:latin typeface="+mn-lt"/>
                        <a:ea typeface="+mn-ea"/>
                        <a:cs typeface="+mn-cs"/>
                      </a:endParaRPr>
                    </a:p>
                  </a:txBody>
                  <a:tcPr marL="68580" marR="68580" marT="0" marB="0">
                    <a:solidFill>
                      <a:schemeClr val="accent3"/>
                    </a:solidFill>
                  </a:tcPr>
                </a:tc>
                <a:tc>
                  <a:txBody>
                    <a:bodyPr/>
                    <a:lstStyle/>
                    <a:p>
                      <a:pPr marL="0" algn="ctr" defTabSz="1219200" rtl="0" eaLnBrk="1" latinLnBrk="0" hangingPunct="1"/>
                      <a:r>
                        <a:rPr lang="zh-CN" altLang="en-US" sz="1800" b="1" kern="100" dirty="0">
                          <a:solidFill>
                            <a:schemeClr val="tx1"/>
                          </a:solidFill>
                          <a:effectLst/>
                          <a:latin typeface="+mn-lt"/>
                          <a:ea typeface="+mn-ea"/>
                          <a:cs typeface="+mn-cs"/>
                        </a:rPr>
                        <a:t>跳转到相应药品的详情页面</a:t>
                      </a:r>
                      <a:endParaRPr lang="zh-CN" altLang="en-US" sz="1800" b="1" kern="100" dirty="0">
                        <a:solidFill>
                          <a:schemeClr val="tx1"/>
                        </a:solidFill>
                        <a:effectLst/>
                        <a:latin typeface="+mn-lt"/>
                        <a:ea typeface="+mn-ea"/>
                        <a:cs typeface="+mn-cs"/>
                      </a:endParaRPr>
                    </a:p>
                  </a:txBody>
                  <a:tcPr marL="68580" marR="68580" marT="0" marB="0">
                    <a:solidFill>
                      <a:schemeClr val="bg1">
                        <a:lumMod val="95000"/>
                      </a:schemeClr>
                    </a:solidFill>
                  </a:tcPr>
                </a:tc>
                <a:tc>
                  <a:txBody>
                    <a:bodyPr/>
                    <a:lstStyle/>
                    <a:p>
                      <a:pPr marL="0" algn="ctr" defTabSz="1219200" rtl="0" eaLnBrk="1" latinLnBrk="0" hangingPunct="1"/>
                      <a:r>
                        <a:rPr lang="en-US" sz="1800" b="1" kern="100" dirty="0" err="1">
                          <a:solidFill>
                            <a:schemeClr val="tx1"/>
                          </a:solidFill>
                          <a:effectLst/>
                          <a:latin typeface="+mn-lt"/>
                          <a:ea typeface="+mn-ea"/>
                          <a:cs typeface="+mn-cs"/>
                        </a:rPr>
                        <a:t>drugName</a:t>
                      </a:r>
                      <a:endParaRPr lang="zh-CN" altLang="en-US" sz="1800" b="1" kern="100" dirty="0">
                        <a:solidFill>
                          <a:schemeClr val="tx1"/>
                        </a:solidFill>
                        <a:effectLst/>
                        <a:latin typeface="+mn-lt"/>
                        <a:ea typeface="+mn-ea"/>
                        <a:cs typeface="+mn-cs"/>
                      </a:endParaRPr>
                    </a:p>
                  </a:txBody>
                  <a:tcPr marL="68580" marR="68580" marT="0" marB="0">
                    <a:solidFill>
                      <a:schemeClr val="bg1">
                        <a:lumMod val="95000"/>
                      </a:schemeClr>
                    </a:solidFill>
                  </a:tcPr>
                </a:tc>
                <a:tc>
                  <a:txBody>
                    <a:bodyPr/>
                    <a:lstStyle/>
                    <a:p>
                      <a:pPr marL="0" algn="ctr" defTabSz="1219200" rtl="0" eaLnBrk="1" latinLnBrk="0" hangingPunct="1"/>
                      <a:r>
                        <a:rPr lang="en-US" sz="1800" b="1" kern="100" dirty="0">
                          <a:solidFill>
                            <a:schemeClr val="tx1"/>
                          </a:solidFill>
                          <a:effectLst/>
                          <a:latin typeface="+mn-lt"/>
                          <a:ea typeface="+mn-ea"/>
                          <a:cs typeface="+mn-cs"/>
                        </a:rPr>
                        <a:t>detail</a:t>
                      </a:r>
                      <a:r>
                        <a:rPr lang="zh-CN" altLang="en-US" sz="1800" b="1" kern="100" dirty="0">
                          <a:solidFill>
                            <a:schemeClr val="tx1"/>
                          </a:solidFill>
                          <a:effectLst/>
                          <a:latin typeface="+mn-lt"/>
                          <a:ea typeface="+mn-ea"/>
                          <a:cs typeface="+mn-cs"/>
                        </a:rPr>
                        <a:t>表与</a:t>
                      </a:r>
                      <a:r>
                        <a:rPr lang="en-US" sz="1800" b="1" kern="100" dirty="0">
                          <a:solidFill>
                            <a:schemeClr val="tx1"/>
                          </a:solidFill>
                          <a:effectLst/>
                          <a:latin typeface="+mn-lt"/>
                          <a:ea typeface="+mn-ea"/>
                          <a:cs typeface="+mn-cs"/>
                        </a:rPr>
                        <a:t>interaction</a:t>
                      </a:r>
                      <a:r>
                        <a:rPr lang="zh-CN" altLang="en-US" sz="1800" b="1" kern="100" dirty="0">
                          <a:solidFill>
                            <a:schemeClr val="tx1"/>
                          </a:solidFill>
                          <a:effectLst/>
                          <a:latin typeface="+mn-lt"/>
                          <a:ea typeface="+mn-ea"/>
                          <a:cs typeface="+mn-cs"/>
                        </a:rPr>
                        <a:t>表的连表查询结果</a:t>
                      </a:r>
                      <a:endParaRPr lang="zh-CN" altLang="en-US" sz="1800" b="1" kern="100" dirty="0">
                        <a:solidFill>
                          <a:schemeClr val="tx1"/>
                        </a:solidFill>
                        <a:effectLst/>
                        <a:latin typeface="+mn-lt"/>
                        <a:ea typeface="+mn-ea"/>
                        <a:cs typeface="+mn-cs"/>
                      </a:endParaRPr>
                    </a:p>
                  </a:txBody>
                  <a:tcPr marL="68580" marR="68580" marT="0" marB="0">
                    <a:solidFill>
                      <a:schemeClr val="bg1">
                        <a:lumMod val="95000"/>
                      </a:schemeClr>
                    </a:solidFill>
                  </a:tcPr>
                </a:tc>
                <a:tc>
                  <a:txBody>
                    <a:bodyPr/>
                    <a:lstStyle/>
                    <a:p>
                      <a:pPr marL="0" algn="ctr" defTabSz="1219200" rtl="0" eaLnBrk="1" latinLnBrk="0" hangingPunct="1"/>
                      <a:r>
                        <a:rPr lang="en-US" sz="1800" b="1" kern="100" dirty="0">
                          <a:solidFill>
                            <a:schemeClr val="lt1"/>
                          </a:solidFill>
                          <a:effectLst/>
                          <a:latin typeface="+mn-lt"/>
                          <a:ea typeface="+mn-ea"/>
                          <a:cs typeface="+mn-cs"/>
                        </a:rPr>
                        <a:t> </a:t>
                      </a:r>
                      <a:endParaRPr lang="zh-CN" altLang="en-US" sz="1800" b="1" kern="100" dirty="0">
                        <a:solidFill>
                          <a:schemeClr val="lt1"/>
                        </a:solidFill>
                        <a:effectLst/>
                        <a:latin typeface="+mn-lt"/>
                        <a:ea typeface="+mn-ea"/>
                        <a:cs typeface="+mn-cs"/>
                      </a:endParaRPr>
                    </a:p>
                  </a:txBody>
                  <a:tcPr marL="68580" marR="68580" marT="0" marB="0">
                    <a:solidFill>
                      <a:schemeClr val="bg1">
                        <a:lumMod val="95000"/>
                      </a:schemeClr>
                    </a:solidFill>
                  </a:tcPr>
                </a:tc>
              </a:tr>
              <a:tr h="750852">
                <a:tc>
                  <a:txBody>
                    <a:bodyPr/>
                    <a:lstStyle/>
                    <a:p>
                      <a:pPr marL="0" algn="ctr" defTabSz="1219200" rtl="0" eaLnBrk="1" latinLnBrk="0" hangingPunct="1"/>
                      <a:endParaRPr lang="en-US" altLang="zh-CN" sz="1800" b="1" kern="100" dirty="0">
                        <a:solidFill>
                          <a:schemeClr val="lt1"/>
                        </a:solidFill>
                        <a:effectLst/>
                        <a:latin typeface="+mn-lt"/>
                        <a:ea typeface="+mn-ea"/>
                        <a:cs typeface="+mn-cs"/>
                      </a:endParaRPr>
                    </a:p>
                    <a:p>
                      <a:pPr marL="0" algn="ctr" defTabSz="1219200" rtl="0" eaLnBrk="1" latinLnBrk="0" hangingPunct="1"/>
                      <a:r>
                        <a:rPr lang="zh-CN" altLang="en-US" sz="1800" b="1" kern="100" dirty="0">
                          <a:solidFill>
                            <a:schemeClr val="lt1"/>
                          </a:solidFill>
                          <a:effectLst/>
                          <a:latin typeface="+mn-lt"/>
                          <a:ea typeface="+mn-ea"/>
                          <a:cs typeface="+mn-cs"/>
                        </a:rPr>
                        <a:t>搜索药品</a:t>
                      </a:r>
                      <a:endParaRPr lang="zh-CN" altLang="en-US" sz="1800" b="1" kern="100" dirty="0">
                        <a:solidFill>
                          <a:schemeClr val="lt1"/>
                        </a:solidFill>
                        <a:effectLst/>
                        <a:latin typeface="+mn-lt"/>
                        <a:ea typeface="+mn-ea"/>
                        <a:cs typeface="+mn-cs"/>
                      </a:endParaRPr>
                    </a:p>
                  </a:txBody>
                  <a:tcPr marL="68580" marR="68580" marT="0" marB="0">
                    <a:solidFill>
                      <a:schemeClr val="accent3"/>
                    </a:solidFill>
                  </a:tcPr>
                </a:tc>
                <a:tc>
                  <a:txBody>
                    <a:bodyPr/>
                    <a:lstStyle/>
                    <a:p>
                      <a:pPr marL="0" algn="ctr" defTabSz="1219200" rtl="0" eaLnBrk="1" latinLnBrk="0" hangingPunct="1"/>
                      <a:r>
                        <a:rPr lang="zh-CN" altLang="en-US" sz="1800" b="1" kern="100" dirty="0">
                          <a:solidFill>
                            <a:schemeClr val="tx1"/>
                          </a:solidFill>
                          <a:effectLst/>
                          <a:latin typeface="+mn-lt"/>
                          <a:ea typeface="+mn-ea"/>
                          <a:cs typeface="+mn-cs"/>
                        </a:rPr>
                        <a:t>跳转至药品详情</a:t>
                      </a:r>
                      <a:endParaRPr lang="zh-CN" altLang="en-US" sz="1800" b="1" kern="100" dirty="0">
                        <a:solidFill>
                          <a:schemeClr val="tx1"/>
                        </a:solidFill>
                        <a:effectLst/>
                        <a:latin typeface="+mn-lt"/>
                        <a:ea typeface="+mn-ea"/>
                        <a:cs typeface="+mn-cs"/>
                      </a:endParaRPr>
                    </a:p>
                  </a:txBody>
                  <a:tcPr marL="68580" marR="68580" marT="0" marB="0">
                    <a:solidFill>
                      <a:schemeClr val="accent3">
                        <a:lumMod val="20000"/>
                        <a:lumOff val="80000"/>
                      </a:schemeClr>
                    </a:solidFill>
                  </a:tcPr>
                </a:tc>
                <a:tc>
                  <a:txBody>
                    <a:bodyPr/>
                    <a:lstStyle/>
                    <a:p>
                      <a:pPr marL="0" algn="ctr" defTabSz="1219200" rtl="0" eaLnBrk="1" latinLnBrk="0" hangingPunct="1"/>
                      <a:r>
                        <a:rPr lang="zh-CN" altLang="en-US" sz="1800" b="1" kern="100" dirty="0">
                          <a:solidFill>
                            <a:schemeClr val="tx1"/>
                          </a:solidFill>
                          <a:effectLst/>
                          <a:latin typeface="+mn-lt"/>
                          <a:ea typeface="+mn-ea"/>
                          <a:cs typeface="+mn-cs"/>
                        </a:rPr>
                        <a:t>输入</a:t>
                      </a:r>
                      <a:r>
                        <a:rPr lang="en-US" sz="1800" b="1" kern="100" dirty="0" err="1">
                          <a:solidFill>
                            <a:schemeClr val="tx1"/>
                          </a:solidFill>
                          <a:effectLst/>
                          <a:latin typeface="+mn-lt"/>
                          <a:ea typeface="+mn-ea"/>
                          <a:cs typeface="+mn-cs"/>
                        </a:rPr>
                        <a:t>drugName</a:t>
                      </a:r>
                      <a:endParaRPr lang="zh-CN" altLang="en-US" sz="1800" b="1" kern="100" dirty="0">
                        <a:solidFill>
                          <a:schemeClr val="tx1"/>
                        </a:solidFill>
                        <a:effectLst/>
                        <a:latin typeface="+mn-lt"/>
                        <a:ea typeface="+mn-ea"/>
                        <a:cs typeface="+mn-cs"/>
                      </a:endParaRPr>
                    </a:p>
                  </a:txBody>
                  <a:tcPr marL="68580" marR="68580" marT="0" marB="0">
                    <a:solidFill>
                      <a:schemeClr val="accent3">
                        <a:lumMod val="20000"/>
                        <a:lumOff val="80000"/>
                      </a:schemeClr>
                    </a:solidFill>
                  </a:tcPr>
                </a:tc>
                <a:tc>
                  <a:txBody>
                    <a:bodyPr/>
                    <a:lstStyle/>
                    <a:p>
                      <a:pPr marL="0" algn="ctr" defTabSz="1219200" rtl="0" eaLnBrk="1" latinLnBrk="0" hangingPunct="1"/>
                      <a:r>
                        <a:rPr lang="zh-CN" altLang="en-US" sz="1800" b="1" kern="100" dirty="0">
                          <a:solidFill>
                            <a:schemeClr val="tx1"/>
                          </a:solidFill>
                          <a:effectLst/>
                          <a:latin typeface="+mn-lt"/>
                          <a:ea typeface="+mn-ea"/>
                          <a:cs typeface="+mn-cs"/>
                        </a:rPr>
                        <a:t>表中该药品的位置</a:t>
                      </a:r>
                      <a:endParaRPr lang="zh-CN" altLang="en-US" sz="1800" b="1" kern="100" dirty="0">
                        <a:solidFill>
                          <a:schemeClr val="tx1"/>
                        </a:solidFill>
                        <a:effectLst/>
                        <a:latin typeface="+mn-lt"/>
                        <a:ea typeface="+mn-ea"/>
                        <a:cs typeface="+mn-cs"/>
                      </a:endParaRPr>
                    </a:p>
                  </a:txBody>
                  <a:tcPr marL="68580" marR="68580" marT="0" marB="0">
                    <a:solidFill>
                      <a:schemeClr val="accent3">
                        <a:lumMod val="20000"/>
                        <a:lumOff val="80000"/>
                      </a:schemeClr>
                    </a:solidFill>
                  </a:tcPr>
                </a:tc>
                <a:tc>
                  <a:txBody>
                    <a:bodyPr/>
                    <a:lstStyle/>
                    <a:p>
                      <a:pPr marL="0" algn="ctr" defTabSz="1219200" rtl="0" eaLnBrk="1" latinLnBrk="0" hangingPunct="1"/>
                      <a:r>
                        <a:rPr lang="en-US" sz="1800" b="1" kern="100" dirty="0">
                          <a:solidFill>
                            <a:schemeClr val="lt1"/>
                          </a:solidFill>
                          <a:effectLst/>
                          <a:latin typeface="+mn-lt"/>
                          <a:ea typeface="+mn-ea"/>
                          <a:cs typeface="+mn-cs"/>
                        </a:rPr>
                        <a:t> </a:t>
                      </a:r>
                      <a:endParaRPr lang="zh-CN" altLang="en-US" sz="1800" b="1" kern="100" dirty="0">
                        <a:solidFill>
                          <a:schemeClr val="lt1"/>
                        </a:solidFill>
                        <a:effectLst/>
                        <a:latin typeface="+mn-lt"/>
                        <a:ea typeface="+mn-ea"/>
                        <a:cs typeface="+mn-cs"/>
                      </a:endParaRPr>
                    </a:p>
                  </a:txBody>
                  <a:tcPr marL="68580" marR="68580" marT="0" marB="0">
                    <a:solidFill>
                      <a:schemeClr val="accent3">
                        <a:lumMod val="20000"/>
                        <a:lumOff val="80000"/>
                      </a:schemeClr>
                    </a:solidFill>
                  </a:tcPr>
                </a:tc>
              </a:tr>
              <a:tr h="375427">
                <a:tc>
                  <a:txBody>
                    <a:bodyPr/>
                    <a:lstStyle/>
                    <a:p>
                      <a:pPr marL="0" algn="ctr" defTabSz="1219200" rtl="0" eaLnBrk="1" latinLnBrk="0" hangingPunct="1"/>
                      <a:r>
                        <a:rPr lang="zh-CN" altLang="en-US" sz="1800" b="1" kern="100">
                          <a:solidFill>
                            <a:schemeClr val="lt1"/>
                          </a:solidFill>
                          <a:effectLst/>
                          <a:latin typeface="+mn-lt"/>
                          <a:ea typeface="+mn-ea"/>
                          <a:cs typeface="+mn-cs"/>
                        </a:rPr>
                        <a:t>分页</a:t>
                      </a:r>
                      <a:endParaRPr lang="zh-CN" altLang="en-US" sz="1800" b="1" kern="100">
                        <a:solidFill>
                          <a:schemeClr val="lt1"/>
                        </a:solidFill>
                        <a:effectLst/>
                        <a:latin typeface="+mn-lt"/>
                        <a:ea typeface="+mn-ea"/>
                        <a:cs typeface="+mn-cs"/>
                      </a:endParaRPr>
                    </a:p>
                  </a:txBody>
                  <a:tcPr marL="68580" marR="68580" marT="0" marB="0">
                    <a:solidFill>
                      <a:schemeClr val="accent3"/>
                    </a:solidFill>
                  </a:tcPr>
                </a:tc>
                <a:tc>
                  <a:txBody>
                    <a:bodyPr/>
                    <a:lstStyle/>
                    <a:p>
                      <a:pPr marL="0" algn="ctr" defTabSz="1219200" rtl="0" eaLnBrk="1" latinLnBrk="0" hangingPunct="1"/>
                      <a:r>
                        <a:rPr lang="zh-CN" altLang="en-US" sz="1800" b="1" kern="100">
                          <a:solidFill>
                            <a:schemeClr val="tx1"/>
                          </a:solidFill>
                          <a:effectLst/>
                          <a:latin typeface="+mn-lt"/>
                          <a:ea typeface="+mn-ea"/>
                          <a:cs typeface="+mn-cs"/>
                        </a:rPr>
                        <a:t>跳转至相应页数</a:t>
                      </a:r>
                      <a:endParaRPr lang="zh-CN" altLang="en-US" sz="1800" b="1" kern="100">
                        <a:solidFill>
                          <a:schemeClr val="tx1"/>
                        </a:solidFill>
                        <a:effectLst/>
                        <a:latin typeface="+mn-lt"/>
                        <a:ea typeface="+mn-ea"/>
                        <a:cs typeface="+mn-cs"/>
                      </a:endParaRPr>
                    </a:p>
                  </a:txBody>
                  <a:tcPr marL="68580" marR="68580" marT="0" marB="0">
                    <a:solidFill>
                      <a:schemeClr val="bg1">
                        <a:lumMod val="95000"/>
                      </a:schemeClr>
                    </a:solidFill>
                  </a:tcPr>
                </a:tc>
                <a:tc>
                  <a:txBody>
                    <a:bodyPr/>
                    <a:lstStyle/>
                    <a:p>
                      <a:pPr marL="0" algn="ctr" defTabSz="1219200" rtl="0" eaLnBrk="1" latinLnBrk="0" hangingPunct="1"/>
                      <a:r>
                        <a:rPr lang="en-US" sz="1800" b="1" kern="100">
                          <a:solidFill>
                            <a:schemeClr val="tx1"/>
                          </a:solidFill>
                          <a:effectLst/>
                          <a:latin typeface="+mn-lt"/>
                          <a:ea typeface="+mn-ea"/>
                          <a:cs typeface="+mn-cs"/>
                        </a:rPr>
                        <a:t>Page</a:t>
                      </a:r>
                      <a:endParaRPr lang="zh-CN" altLang="en-US" sz="1800" b="1" kern="100">
                        <a:solidFill>
                          <a:schemeClr val="tx1"/>
                        </a:solidFill>
                        <a:effectLst/>
                        <a:latin typeface="+mn-lt"/>
                        <a:ea typeface="+mn-ea"/>
                        <a:cs typeface="+mn-cs"/>
                      </a:endParaRPr>
                    </a:p>
                  </a:txBody>
                  <a:tcPr marL="68580" marR="68580" marT="0" marB="0">
                    <a:solidFill>
                      <a:schemeClr val="bg1">
                        <a:lumMod val="95000"/>
                      </a:schemeClr>
                    </a:solidFill>
                  </a:tcPr>
                </a:tc>
                <a:tc>
                  <a:txBody>
                    <a:bodyPr/>
                    <a:lstStyle/>
                    <a:p>
                      <a:pPr marL="0" algn="ctr" defTabSz="1219200" rtl="0" eaLnBrk="1" latinLnBrk="0" hangingPunct="1"/>
                      <a:r>
                        <a:rPr lang="zh-CN" altLang="en-US" sz="1800" b="1" kern="100" dirty="0">
                          <a:solidFill>
                            <a:schemeClr val="tx1"/>
                          </a:solidFill>
                          <a:effectLst/>
                          <a:latin typeface="+mn-lt"/>
                          <a:ea typeface="+mn-ea"/>
                          <a:cs typeface="+mn-cs"/>
                        </a:rPr>
                        <a:t>当前页数</a:t>
                      </a:r>
                      <a:endParaRPr lang="zh-CN" altLang="en-US" sz="1800" b="1" kern="100" dirty="0">
                        <a:solidFill>
                          <a:schemeClr val="tx1"/>
                        </a:solidFill>
                        <a:effectLst/>
                        <a:latin typeface="+mn-lt"/>
                        <a:ea typeface="+mn-ea"/>
                        <a:cs typeface="+mn-cs"/>
                      </a:endParaRPr>
                    </a:p>
                  </a:txBody>
                  <a:tcPr marL="68580" marR="68580" marT="0" marB="0">
                    <a:solidFill>
                      <a:schemeClr val="bg1">
                        <a:lumMod val="95000"/>
                      </a:schemeClr>
                    </a:solidFill>
                  </a:tcPr>
                </a:tc>
                <a:tc>
                  <a:txBody>
                    <a:bodyPr/>
                    <a:lstStyle/>
                    <a:p>
                      <a:pPr marL="0" algn="ctr" defTabSz="1219200" rtl="0" eaLnBrk="1" latinLnBrk="0" hangingPunct="1"/>
                      <a:r>
                        <a:rPr lang="en-US" sz="1800" b="1" kern="100" dirty="0">
                          <a:solidFill>
                            <a:schemeClr val="lt1"/>
                          </a:solidFill>
                          <a:effectLst/>
                          <a:latin typeface="+mn-lt"/>
                          <a:ea typeface="+mn-ea"/>
                          <a:cs typeface="+mn-cs"/>
                        </a:rPr>
                        <a:t> </a:t>
                      </a:r>
                      <a:endParaRPr lang="zh-CN" altLang="en-US" sz="1800" b="1" kern="100" dirty="0">
                        <a:solidFill>
                          <a:schemeClr val="lt1"/>
                        </a:solidFill>
                        <a:effectLst/>
                        <a:latin typeface="+mn-lt"/>
                        <a:ea typeface="+mn-ea"/>
                        <a:cs typeface="+mn-cs"/>
                      </a:endParaRPr>
                    </a:p>
                  </a:txBody>
                  <a:tcPr marL="68580" marR="68580" marT="0" marB="0">
                    <a:solidFill>
                      <a:schemeClr val="bg1">
                        <a:lumMod val="95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7500" y="205445"/>
            <a:ext cx="3638550" cy="593546"/>
            <a:chOff x="3653370" y="472630"/>
            <a:chExt cx="4833406" cy="632041"/>
          </a:xfrm>
        </p:grpSpPr>
        <p:sp>
          <p:nvSpPr>
            <p:cNvPr id="27" name="文本框 23"/>
            <p:cNvSpPr txBox="1"/>
            <p:nvPr/>
          </p:nvSpPr>
          <p:spPr>
            <a:xfrm>
              <a:off x="3725494" y="472630"/>
              <a:ext cx="4689163" cy="555823"/>
            </a:xfrm>
            <a:prstGeom prst="rect">
              <a:avLst/>
            </a:prstGeom>
            <a:noFill/>
          </p:spPr>
          <p:txBody>
            <a:bodyPr wrap="none" rtlCol="0">
              <a:spAutoFit/>
            </a:bodyPr>
            <a:lstStyle/>
            <a:p>
              <a:pPr algn="ctr"/>
              <a:r>
                <a:rPr lang="en-US" altLang="zh-CN" sz="2800" dirty="0">
                  <a:solidFill>
                    <a:srgbClr val="1983B7"/>
                  </a:solidFill>
                  <a:latin typeface="微软雅黑" panose="020B0503020204020204" pitchFamily="34" charset="-122"/>
                  <a:ea typeface="微软雅黑" panose="020B0503020204020204" pitchFamily="34" charset="-122"/>
                </a:rPr>
                <a:t>3.6</a:t>
              </a:r>
              <a:r>
                <a:rPr lang="zh-CN" altLang="en-US" sz="2800" dirty="0">
                  <a:solidFill>
                    <a:srgbClr val="1983B7"/>
                  </a:solidFill>
                  <a:latin typeface="微软雅黑" panose="020B0503020204020204" pitchFamily="34" charset="-122"/>
                  <a:ea typeface="微软雅黑" panose="020B0503020204020204" pitchFamily="34" charset="-122"/>
                </a:rPr>
                <a:t>软件质量工具使用</a:t>
              </a:r>
              <a:endParaRPr lang="zh-CN" altLang="en-US" sz="28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Oval 40"/>
          <p:cNvSpPr/>
          <p:nvPr/>
        </p:nvSpPr>
        <p:spPr>
          <a:xfrm>
            <a:off x="3956050" y="205445"/>
            <a:ext cx="674688" cy="669925"/>
          </a:xfrm>
          <a:prstGeom prst="ellipse">
            <a:avLst/>
          </a:prstGeom>
          <a:solidFill>
            <a:schemeClr val="bg1"/>
          </a:solidFill>
          <a:ln w="12700" cap="flat" cmpd="sng">
            <a:solidFill>
              <a:schemeClr val="accent4"/>
            </a:solidFill>
            <a:prstDash val="solid"/>
            <a:headEnd type="none" w="med" len="med"/>
            <a:tailEnd type="none" w="med" len="med"/>
          </a:ln>
        </p:spPr>
        <p:txBody>
          <a:bodyPr lIns="81887" tIns="40943" rIns="81887" bIns="40943"/>
          <a:lstStyle/>
          <a:p>
            <a:pPr lvl="0" eaLnBrk="1" hangingPunct="1">
              <a:buNone/>
            </a:pPr>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11" name="Freeform 44"/>
          <p:cNvSpPr>
            <a:spLocks noEditPoints="1"/>
          </p:cNvSpPr>
          <p:nvPr/>
        </p:nvSpPr>
        <p:spPr>
          <a:xfrm>
            <a:off x="4099719" y="361835"/>
            <a:ext cx="387350" cy="334963"/>
          </a:xfrm>
          <a:custGeom>
            <a:avLst/>
            <a:gdLst>
              <a:gd name="txL" fmla="*/ 0 w 62"/>
              <a:gd name="txT" fmla="*/ 0 h 54"/>
              <a:gd name="txR" fmla="*/ 62 w 62"/>
              <a:gd name="txB" fmla="*/ 54 h 5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accent4"/>
          </a:solidFill>
          <a:ln w="9525">
            <a:noFill/>
          </a:ln>
        </p:spPr>
        <p:txBody>
          <a:bodyPr/>
          <a:lstStyle/>
          <a:p>
            <a:endParaRPr lang="zh-CN" altLang="en-US"/>
          </a:p>
        </p:txBody>
      </p:sp>
      <p:sp>
        <p:nvSpPr>
          <p:cNvPr id="22" name="矩形 2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55854" y="-346661"/>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17500" y="986264"/>
            <a:ext cx="3989919" cy="369332"/>
          </a:xfrm>
          <a:prstGeom prst="rect">
            <a:avLst/>
          </a:prstGeom>
          <a:noFill/>
        </p:spPr>
        <p:txBody>
          <a:bodyPr wrap="square" rtlCol="0">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DDI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预测模型检查结构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21" name="图片 20"/>
          <p:cNvPicPr>
            <a:picLocks noChangeAspect="1"/>
          </p:cNvPicPr>
          <p:nvPr/>
        </p:nvPicPr>
        <p:blipFill>
          <a:blip r:embed="rId2"/>
          <a:stretch>
            <a:fillRect/>
          </a:stretch>
        </p:blipFill>
        <p:spPr>
          <a:xfrm>
            <a:off x="610870" y="1542869"/>
            <a:ext cx="6163139" cy="1661970"/>
          </a:xfrm>
          <a:prstGeom prst="rect">
            <a:avLst/>
          </a:prstGeom>
          <a:noFill/>
          <a:ln>
            <a:noFill/>
          </a:ln>
        </p:spPr>
      </p:pic>
      <p:sp>
        <p:nvSpPr>
          <p:cNvPr id="26" name="文本框 25"/>
          <p:cNvSpPr txBox="1"/>
          <p:nvPr/>
        </p:nvSpPr>
        <p:spPr>
          <a:xfrm>
            <a:off x="317499" y="3429794"/>
            <a:ext cx="6456509" cy="369332"/>
          </a:xfrm>
          <a:prstGeom prst="rect">
            <a:avLst/>
          </a:prstGeom>
          <a:noFill/>
        </p:spPr>
        <p:txBody>
          <a:bodyPr wrap="square" rtlCol="0">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）后台管理系统</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Java</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代码复杂度，</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metricsreloaded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结果</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28" name="图片 27"/>
          <p:cNvPicPr>
            <a:picLocks noChangeAspect="1"/>
          </p:cNvPicPr>
          <p:nvPr/>
        </p:nvPicPr>
        <p:blipFill>
          <a:blip r:embed="rId3"/>
          <a:stretch>
            <a:fillRect/>
          </a:stretch>
        </p:blipFill>
        <p:spPr>
          <a:xfrm>
            <a:off x="610869" y="4024081"/>
            <a:ext cx="6163139" cy="244239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filter="fade">
                                      <p:cBhvr>
                                        <p:cTn id="7" dur="500"/>
                                        <p:tgtEl>
                                          <p:spTgt spid="7"/>
                                        </p:tgtEl>
                                      </p:cBhvr>
                                    </p:animEffect>
                                    <p:anim calcmode="lin" valueType="num">
                                      <p:cBhvr>
                                        <p:cTn id="8" dur="500" fill="hold"/>
                                        <p:tgtEl>
                                          <p:spTgt spid="7"/>
                                        </p:tgtEl>
                                        <p:attrNameLst>
                                          <p:attrName>ppt_w</p:attrName>
                                        </p:attrNameLst>
                                      </p:cBhvr>
                                      <p:tavLst>
                                        <p:tav tm="0" fmla="#ppt_w*sin(2.5*pi*$)">
                                          <p:val>
                                            <p:fltVal val="0"/>
                                          </p:val>
                                        </p:tav>
                                        <p:tav tm="100000">
                                          <p:val>
                                            <p:fltVal val="1"/>
                                          </p:val>
                                        </p:tav>
                                      </p:tavLst>
                                    </p:anim>
                                    <p:anim calcmode="lin" valueType="num">
                                      <p:cBhvr>
                                        <p:cTn id="9" dur="5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filter="fade">
                                      <p:cBhvr>
                                        <p:cTn id="12" dur="500"/>
                                        <p:tgtEl>
                                          <p:spTgt spid="11"/>
                                        </p:tgtEl>
                                      </p:cBhvr>
                                    </p:animEffect>
                                    <p:anim calcmode="lin" valueType="num">
                                      <p:cBhvr>
                                        <p:cTn id="13" dur="500" fill="hold"/>
                                        <p:tgtEl>
                                          <p:spTgt spid="11"/>
                                        </p:tgtEl>
                                        <p:attrNameLst>
                                          <p:attrName>ppt_w</p:attrName>
                                        </p:attrNameLst>
                                      </p:cBhvr>
                                      <p:tavLst>
                                        <p:tav tm="0" fmla="#ppt_w*sin(2.5*pi*$)">
                                          <p:val>
                                            <p:fltVal val="0"/>
                                          </p:val>
                                        </p:tav>
                                        <p:tav tm="100000">
                                          <p:val>
                                            <p:fltVal val="1"/>
                                          </p:val>
                                        </p:tav>
                                      </p:tavLst>
                                    </p:anim>
                                    <p:anim calcmode="lin" valueType="num">
                                      <p:cBhvr>
                                        <p:cTn id="14"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89000"/>
            <a:lum/>
            <a:extLst>
              <a:ext uri="{BEBA8EAE-BF5A-486C-A8C5-ECC9F3942E4B}">
                <a14:imgProps xmlns:a14="http://schemas.microsoft.com/office/drawing/2010/main">
                  <a14:imgLayer r:embed="rId2">
                    <a14:imgEffect>
                      <a14:sharpenSoften amount="-40000"/>
                    </a14:imgEffect>
                  </a14:imgLayer>
                </a14:imgProps>
              </a:ext>
            </a:extLst>
          </a:blip>
          <a:srcRect/>
          <a:stretch>
            <a:fillRect b="-6000"/>
          </a:stretch>
        </a:blipFill>
        <a:effectLst/>
      </p:bgPr>
    </p:bg>
    <p:spTree>
      <p:nvGrpSpPr>
        <p:cNvPr id="1" name=""/>
        <p:cNvGrpSpPr/>
        <p:nvPr/>
      </p:nvGrpSpPr>
      <p:grpSpPr>
        <a:xfrm>
          <a:off x="0" y="0"/>
          <a:ext cx="0" cy="0"/>
          <a:chOff x="0" y="0"/>
          <a:chExt cx="0" cy="0"/>
        </a:xfrm>
      </p:grpSpPr>
      <p:sp>
        <p:nvSpPr>
          <p:cNvPr id="7" name="圆角矩形 6"/>
          <p:cNvSpPr/>
          <p:nvPr/>
        </p:nvSpPr>
        <p:spPr>
          <a:xfrm>
            <a:off x="1660469" y="715137"/>
            <a:ext cx="9098280" cy="5217922"/>
          </a:xfrm>
          <a:prstGeom prst="roundRect">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12254" y="2349814"/>
            <a:ext cx="3181350" cy="45719"/>
          </a:xfrm>
          <a:prstGeom prst="rect">
            <a:avLst/>
          </a:prstGeom>
          <a:solidFill>
            <a:srgbClr val="1983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WordArt 293"/>
          <p:cNvSpPr>
            <a:spLocks noChangeArrowheads="1" noChangeShapeType="1" noTextEdit="1"/>
          </p:cNvSpPr>
          <p:nvPr/>
        </p:nvSpPr>
        <p:spPr bwMode="auto">
          <a:xfrm>
            <a:off x="5409811" y="1092200"/>
            <a:ext cx="1386236" cy="978262"/>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en-US" altLang="zh-CN" sz="3600" kern="10" dirty="0">
                <a:solidFill>
                  <a:schemeClr val="bg1"/>
                </a:solidFill>
                <a:latin typeface="微软雅黑" panose="020B0503020204020204" pitchFamily="34" charset="-122"/>
                <a:ea typeface="微软雅黑" panose="020B0503020204020204" pitchFamily="34" charset="-122"/>
              </a:rPr>
              <a:t>01</a:t>
            </a:r>
            <a:endParaRPr lang="zh-CN" altLang="en-US" sz="3600" kern="10" dirty="0">
              <a:solidFill>
                <a:schemeClr val="bg1"/>
              </a:solidFill>
              <a:latin typeface="微软雅黑" panose="020B0503020204020204" pitchFamily="34" charset="-122"/>
              <a:ea typeface="微软雅黑" panose="020B0503020204020204" pitchFamily="34" charset="-122"/>
            </a:endParaRPr>
          </a:p>
        </p:txBody>
      </p:sp>
      <p:sp>
        <p:nvSpPr>
          <p:cNvPr id="13" name="矩形 69"/>
          <p:cNvSpPr>
            <a:spLocks noChangeArrowheads="1"/>
          </p:cNvSpPr>
          <p:nvPr/>
        </p:nvSpPr>
        <p:spPr bwMode="auto">
          <a:xfrm>
            <a:off x="3535938" y="2680040"/>
            <a:ext cx="51370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6000" b="1" dirty="0">
                <a:solidFill>
                  <a:schemeClr val="bg1"/>
                </a:solidFill>
                <a:latin typeface="楷体" panose="02010609060101010101" pitchFamily="49" charset="-122"/>
                <a:ea typeface="楷体" panose="02010609060101010101" pitchFamily="49" charset="-122"/>
                <a:sym typeface="微软雅黑" panose="020B0503020204020204" pitchFamily="34" charset="-122"/>
              </a:rPr>
              <a:t>产品设计</a:t>
            </a:r>
            <a:endParaRPr lang="en-US" altLang="zh-CN" sz="6000" b="1" dirty="0">
              <a:solidFill>
                <a:schemeClr val="bg1"/>
              </a:solidFill>
              <a:latin typeface="楷体" panose="02010609060101010101" pitchFamily="49" charset="-122"/>
              <a:ea typeface="楷体" panose="02010609060101010101" pitchFamily="49" charset="-122"/>
              <a:sym typeface="微软雅黑" panose="020B0503020204020204" pitchFamily="34" charset="-122"/>
            </a:endParaRPr>
          </a:p>
        </p:txBody>
      </p:sp>
      <p:pic>
        <p:nvPicPr>
          <p:cNvPr id="8" name="Picture 2" descr="C:\Users\20620\Desktop\校徽蓝色.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3669" y="4408195"/>
            <a:ext cx="3173675" cy="17853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7500" y="205445"/>
            <a:ext cx="3638550" cy="593546"/>
            <a:chOff x="3653370" y="472630"/>
            <a:chExt cx="4833406" cy="632041"/>
          </a:xfrm>
        </p:grpSpPr>
        <p:sp>
          <p:nvSpPr>
            <p:cNvPr id="27" name="文本框 23"/>
            <p:cNvSpPr txBox="1"/>
            <p:nvPr/>
          </p:nvSpPr>
          <p:spPr>
            <a:xfrm>
              <a:off x="3725494" y="472630"/>
              <a:ext cx="4689163" cy="555823"/>
            </a:xfrm>
            <a:prstGeom prst="rect">
              <a:avLst/>
            </a:prstGeom>
            <a:noFill/>
          </p:spPr>
          <p:txBody>
            <a:bodyPr wrap="none" rtlCol="0">
              <a:spAutoFit/>
            </a:bodyPr>
            <a:lstStyle/>
            <a:p>
              <a:pPr algn="ctr"/>
              <a:r>
                <a:rPr lang="en-US" altLang="zh-CN" sz="2800" dirty="0">
                  <a:solidFill>
                    <a:srgbClr val="1983B7"/>
                  </a:solidFill>
                  <a:latin typeface="微软雅黑" panose="020B0503020204020204" pitchFamily="34" charset="-122"/>
                  <a:ea typeface="微软雅黑" panose="020B0503020204020204" pitchFamily="34" charset="-122"/>
                </a:rPr>
                <a:t>3.6</a:t>
              </a:r>
              <a:r>
                <a:rPr lang="zh-CN" altLang="en-US" sz="2800" dirty="0">
                  <a:solidFill>
                    <a:srgbClr val="1983B7"/>
                  </a:solidFill>
                  <a:latin typeface="微软雅黑" panose="020B0503020204020204" pitchFamily="34" charset="-122"/>
                  <a:ea typeface="微软雅黑" panose="020B0503020204020204" pitchFamily="34" charset="-122"/>
                </a:rPr>
                <a:t>软件质量工具使用</a:t>
              </a:r>
              <a:endParaRPr lang="zh-CN" altLang="en-US" sz="28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Oval 40"/>
          <p:cNvSpPr/>
          <p:nvPr/>
        </p:nvSpPr>
        <p:spPr>
          <a:xfrm>
            <a:off x="3956050" y="205445"/>
            <a:ext cx="674688" cy="669925"/>
          </a:xfrm>
          <a:prstGeom prst="ellipse">
            <a:avLst/>
          </a:prstGeom>
          <a:solidFill>
            <a:schemeClr val="bg1"/>
          </a:solidFill>
          <a:ln w="12700" cap="flat" cmpd="sng">
            <a:solidFill>
              <a:schemeClr val="accent4"/>
            </a:solidFill>
            <a:prstDash val="solid"/>
            <a:headEnd type="none" w="med" len="med"/>
            <a:tailEnd type="none" w="med" len="med"/>
          </a:ln>
        </p:spPr>
        <p:txBody>
          <a:bodyPr lIns="81887" tIns="40943" rIns="81887" bIns="40943"/>
          <a:lstStyle/>
          <a:p>
            <a:pPr lvl="0" eaLnBrk="1" hangingPunct="1">
              <a:buNone/>
            </a:pPr>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11" name="Freeform 44"/>
          <p:cNvSpPr>
            <a:spLocks noEditPoints="1"/>
          </p:cNvSpPr>
          <p:nvPr/>
        </p:nvSpPr>
        <p:spPr>
          <a:xfrm>
            <a:off x="4099719" y="361835"/>
            <a:ext cx="387350" cy="334963"/>
          </a:xfrm>
          <a:custGeom>
            <a:avLst/>
            <a:gdLst>
              <a:gd name="txL" fmla="*/ 0 w 62"/>
              <a:gd name="txT" fmla="*/ 0 h 54"/>
              <a:gd name="txR" fmla="*/ 62 w 62"/>
              <a:gd name="txB" fmla="*/ 54 h 5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accent4"/>
          </a:solidFill>
          <a:ln w="9525">
            <a:noFill/>
          </a:ln>
        </p:spPr>
        <p:txBody>
          <a:bodyPr/>
          <a:lstStyle/>
          <a:p>
            <a:endParaRPr lang="zh-CN" altLang="en-US"/>
          </a:p>
        </p:txBody>
      </p:sp>
      <p:sp>
        <p:nvSpPr>
          <p:cNvPr id="22" name="矩形 2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55854" y="-346661"/>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72110" y="875665"/>
            <a:ext cx="6895465" cy="368300"/>
          </a:xfrm>
          <a:prstGeom prst="rect">
            <a:avLst/>
          </a:prstGeom>
          <a:noFill/>
        </p:spPr>
        <p:txBody>
          <a:bodyPr wrap="square" rtlCol="0">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1800" kern="100" dirty="0">
                <a:effectLst/>
                <a:latin typeface="Calibri" panose="020F0502020204030204" pitchFamily="34" charset="0"/>
                <a:ea typeface="宋体" panose="02010600030101010101" pitchFamily="2" charset="-122"/>
                <a:cs typeface="Times New Roman" panose="02020603050405020304" pitchFamily="18" charset="0"/>
              </a:rPr>
              <a:t>web</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前后端代码质量分析报告：代码异味较重</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109855" y="1243965"/>
            <a:ext cx="8253730" cy="5343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filter="fade">
                                      <p:cBhvr>
                                        <p:cTn id="7" dur="500"/>
                                        <p:tgtEl>
                                          <p:spTgt spid="7"/>
                                        </p:tgtEl>
                                      </p:cBhvr>
                                    </p:animEffect>
                                    <p:anim calcmode="lin" valueType="num">
                                      <p:cBhvr>
                                        <p:cTn id="8" dur="500" fill="hold"/>
                                        <p:tgtEl>
                                          <p:spTgt spid="7"/>
                                        </p:tgtEl>
                                        <p:attrNameLst>
                                          <p:attrName>ppt_w</p:attrName>
                                        </p:attrNameLst>
                                      </p:cBhvr>
                                      <p:tavLst>
                                        <p:tav tm="0" fmla="#ppt_w*sin(2.5*pi*$)">
                                          <p:val>
                                            <p:fltVal val="0"/>
                                          </p:val>
                                        </p:tav>
                                        <p:tav tm="100000">
                                          <p:val>
                                            <p:fltVal val="1"/>
                                          </p:val>
                                        </p:tav>
                                      </p:tavLst>
                                    </p:anim>
                                    <p:anim calcmode="lin" valueType="num">
                                      <p:cBhvr>
                                        <p:cTn id="9" dur="5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filter="fade">
                                      <p:cBhvr>
                                        <p:cTn id="12" dur="500"/>
                                        <p:tgtEl>
                                          <p:spTgt spid="11"/>
                                        </p:tgtEl>
                                      </p:cBhvr>
                                    </p:animEffect>
                                    <p:anim calcmode="lin" valueType="num">
                                      <p:cBhvr>
                                        <p:cTn id="13" dur="500" fill="hold"/>
                                        <p:tgtEl>
                                          <p:spTgt spid="11"/>
                                        </p:tgtEl>
                                        <p:attrNameLst>
                                          <p:attrName>ppt_w</p:attrName>
                                        </p:attrNameLst>
                                      </p:cBhvr>
                                      <p:tavLst>
                                        <p:tav tm="0" fmla="#ppt_w*sin(2.5*pi*$)">
                                          <p:val>
                                            <p:fltVal val="0"/>
                                          </p:val>
                                        </p:tav>
                                        <p:tav tm="100000">
                                          <p:val>
                                            <p:fltVal val="1"/>
                                          </p:val>
                                        </p:tav>
                                      </p:tavLst>
                                    </p:anim>
                                    <p:anim calcmode="lin" valueType="num">
                                      <p:cBhvr>
                                        <p:cTn id="14"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55854" y="-346661"/>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55270" y="205740"/>
            <a:ext cx="2216150" cy="368300"/>
          </a:xfrm>
          <a:prstGeom prst="rect">
            <a:avLst/>
          </a:prstGeom>
          <a:noFill/>
        </p:spPr>
        <p:txBody>
          <a:bodyPr wrap="square" rtlCol="0">
            <a:spAutoFit/>
          </a:bodyPr>
          <a:lstStyle/>
          <a:p>
            <a:pPr algn="just"/>
            <a:r>
              <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rPr>
              <a:t>代码异味详情：</a:t>
            </a:r>
            <a:endPar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55270" y="740410"/>
            <a:ext cx="4596130" cy="6024880"/>
          </a:xfrm>
          <a:prstGeom prst="rect">
            <a:avLst/>
          </a:prstGeom>
        </p:spPr>
      </p:pic>
      <p:sp>
        <p:nvSpPr>
          <p:cNvPr id="8" name="文本框 7"/>
          <p:cNvSpPr txBox="1"/>
          <p:nvPr>
            <p:custDataLst>
              <p:tags r:id="rId3"/>
            </p:custDataLst>
          </p:nvPr>
        </p:nvSpPr>
        <p:spPr>
          <a:xfrm>
            <a:off x="5480685" y="146685"/>
            <a:ext cx="2950845" cy="368300"/>
          </a:xfrm>
          <a:prstGeom prst="rect">
            <a:avLst/>
          </a:prstGeom>
          <a:noFill/>
        </p:spPr>
        <p:txBody>
          <a:bodyPr wrap="square" rtlCol="0">
            <a:spAutoFit/>
          </a:bodyPr>
          <a:p>
            <a:pPr algn="just"/>
            <a:r>
              <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rPr>
              <a:t>代码存在的安全问题详情：</a:t>
            </a:r>
            <a:endPar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4"/>
          <a:stretch>
            <a:fillRect/>
          </a:stretch>
        </p:blipFill>
        <p:spPr>
          <a:xfrm>
            <a:off x="5530215" y="740410"/>
            <a:ext cx="5741035" cy="6024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6642" y="278460"/>
            <a:ext cx="2212975" cy="616796"/>
            <a:chOff x="3569929" y="442157"/>
            <a:chExt cx="2212975" cy="616796"/>
          </a:xfrm>
        </p:grpSpPr>
        <p:sp>
          <p:nvSpPr>
            <p:cNvPr id="27" name="文本框 23"/>
            <p:cNvSpPr txBox="1"/>
            <p:nvPr/>
          </p:nvSpPr>
          <p:spPr>
            <a:xfrm>
              <a:off x="3569929" y="442157"/>
              <a:ext cx="2212975" cy="521970"/>
            </a:xfrm>
            <a:prstGeom prst="rect">
              <a:avLst/>
            </a:prstGeom>
            <a:noFill/>
          </p:spPr>
          <p:txBody>
            <a:bodyPr wrap="none" rtlCol="0">
              <a:spAutoFit/>
            </a:bodyPr>
            <a:lstStyle/>
            <a:p>
              <a:pPr algn="ctr"/>
              <a:r>
                <a:rPr lang="en-US" altLang="zh-CN" sz="2800" dirty="0">
                  <a:solidFill>
                    <a:srgbClr val="1983B7"/>
                  </a:solidFill>
                  <a:latin typeface="微软雅黑" panose="020B0503020204020204" pitchFamily="34" charset="-122"/>
                  <a:ea typeface="微软雅黑" panose="020B0503020204020204" pitchFamily="34" charset="-122"/>
                </a:rPr>
                <a:t>3.7 </a:t>
              </a:r>
              <a:r>
                <a:rPr lang="zh-CN" altLang="en-US" sz="2800" dirty="0">
                  <a:solidFill>
                    <a:srgbClr val="1983B7"/>
                  </a:solidFill>
                  <a:latin typeface="微软雅黑" panose="020B0503020204020204" pitchFamily="34" charset="-122"/>
                  <a:ea typeface="微软雅黑" panose="020B0503020204020204" pitchFamily="34" charset="-122"/>
                </a:rPr>
                <a:t>代码统计</a:t>
              </a:r>
              <a:endParaRPr lang="zh-CN" altLang="en-US" sz="28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3653370" y="995851"/>
              <a:ext cx="2046094" cy="63102"/>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93405"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46478" y="1039229"/>
            <a:ext cx="2982897" cy="369332"/>
          </a:xfrm>
          <a:prstGeom prst="rect">
            <a:avLst/>
          </a:prstGeom>
          <a:noFill/>
        </p:spPr>
        <p:txBody>
          <a:bodyPr wrap="square" rtlCol="0">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DDI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预测模型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40" name="图片 39" descr="1408882fdebc828e390d71d5223f24d"/>
          <p:cNvPicPr>
            <a:picLocks noChangeAspect="1"/>
          </p:cNvPicPr>
          <p:nvPr/>
        </p:nvPicPr>
        <p:blipFill>
          <a:blip r:embed="rId2"/>
          <a:stretch>
            <a:fillRect/>
          </a:stretch>
        </p:blipFill>
        <p:spPr>
          <a:xfrm>
            <a:off x="465193" y="1540207"/>
            <a:ext cx="10289036" cy="2005083"/>
          </a:xfrm>
          <a:prstGeom prst="rect">
            <a:avLst/>
          </a:prstGeom>
        </p:spPr>
      </p:pic>
      <p:sp>
        <p:nvSpPr>
          <p:cNvPr id="41" name="文本框 40"/>
          <p:cNvSpPr txBox="1"/>
          <p:nvPr/>
        </p:nvSpPr>
        <p:spPr>
          <a:xfrm>
            <a:off x="340083" y="3676936"/>
            <a:ext cx="2982897" cy="369332"/>
          </a:xfrm>
          <a:prstGeom prst="rect">
            <a:avLst/>
          </a:prstGeom>
          <a:noFill/>
        </p:spPr>
        <p:txBody>
          <a:bodyPr wrap="square" rtlCol="0">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）后台管理系统后端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42" name="图片 41"/>
          <p:cNvPicPr>
            <a:picLocks noChangeAspect="1"/>
          </p:cNvPicPr>
          <p:nvPr/>
        </p:nvPicPr>
        <p:blipFill>
          <a:blip r:embed="rId3"/>
          <a:stretch>
            <a:fillRect/>
          </a:stretch>
        </p:blipFill>
        <p:spPr>
          <a:xfrm>
            <a:off x="465193" y="4177914"/>
            <a:ext cx="10151333" cy="211470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6642" y="278460"/>
            <a:ext cx="2212975" cy="616796"/>
            <a:chOff x="3569929" y="442157"/>
            <a:chExt cx="2212975" cy="616796"/>
          </a:xfrm>
        </p:grpSpPr>
        <p:sp>
          <p:nvSpPr>
            <p:cNvPr id="27" name="文本框 23"/>
            <p:cNvSpPr txBox="1"/>
            <p:nvPr/>
          </p:nvSpPr>
          <p:spPr>
            <a:xfrm>
              <a:off x="3569929" y="442157"/>
              <a:ext cx="2212975" cy="521970"/>
            </a:xfrm>
            <a:prstGeom prst="rect">
              <a:avLst/>
            </a:prstGeom>
            <a:noFill/>
          </p:spPr>
          <p:txBody>
            <a:bodyPr wrap="none" rtlCol="0">
              <a:spAutoFit/>
            </a:bodyPr>
            <a:lstStyle/>
            <a:p>
              <a:pPr algn="ctr"/>
              <a:r>
                <a:rPr lang="en-US" altLang="zh-CN" sz="2800" dirty="0">
                  <a:solidFill>
                    <a:srgbClr val="1983B7"/>
                  </a:solidFill>
                  <a:latin typeface="微软雅黑" panose="020B0503020204020204" pitchFamily="34" charset="-122"/>
                  <a:ea typeface="微软雅黑" panose="020B0503020204020204" pitchFamily="34" charset="-122"/>
                </a:rPr>
                <a:t>3.7 </a:t>
              </a:r>
              <a:r>
                <a:rPr lang="zh-CN" altLang="en-US" sz="2800" dirty="0">
                  <a:solidFill>
                    <a:srgbClr val="1983B7"/>
                  </a:solidFill>
                  <a:latin typeface="微软雅黑" panose="020B0503020204020204" pitchFamily="34" charset="-122"/>
                  <a:ea typeface="微软雅黑" panose="020B0503020204020204" pitchFamily="34" charset="-122"/>
                </a:rPr>
                <a:t>代码统计</a:t>
              </a:r>
              <a:endParaRPr lang="zh-CN" altLang="en-US" sz="28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3653370" y="995851"/>
              <a:ext cx="2046094" cy="63102"/>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93405"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57830" y="1104671"/>
            <a:ext cx="2982897" cy="369332"/>
          </a:xfrm>
          <a:prstGeom prst="rect">
            <a:avLst/>
          </a:prstGeom>
          <a:noFill/>
        </p:spPr>
        <p:txBody>
          <a:bodyPr wrap="square" rtlCol="0">
            <a:spAutoFit/>
          </a:bodyPr>
          <a:lstStyle/>
          <a:p>
            <a:pPr indent="2667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）后台管理系统前端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3745230" y="863600"/>
            <a:ext cx="4708525" cy="58458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6642" y="278460"/>
            <a:ext cx="2212975" cy="616796"/>
            <a:chOff x="3569929" y="442157"/>
            <a:chExt cx="2212975" cy="616796"/>
          </a:xfrm>
        </p:grpSpPr>
        <p:sp>
          <p:nvSpPr>
            <p:cNvPr id="27" name="文本框 23"/>
            <p:cNvSpPr txBox="1"/>
            <p:nvPr/>
          </p:nvSpPr>
          <p:spPr>
            <a:xfrm>
              <a:off x="3569929" y="442157"/>
              <a:ext cx="2212975" cy="521970"/>
            </a:xfrm>
            <a:prstGeom prst="rect">
              <a:avLst/>
            </a:prstGeom>
            <a:noFill/>
          </p:spPr>
          <p:txBody>
            <a:bodyPr wrap="none" rtlCol="0">
              <a:spAutoFit/>
            </a:bodyPr>
            <a:lstStyle/>
            <a:p>
              <a:pPr algn="ctr"/>
              <a:r>
                <a:rPr lang="en-US" altLang="zh-CN" sz="2800" dirty="0">
                  <a:solidFill>
                    <a:srgbClr val="1983B7"/>
                  </a:solidFill>
                  <a:latin typeface="微软雅黑" panose="020B0503020204020204" pitchFamily="34" charset="-122"/>
                  <a:ea typeface="微软雅黑" panose="020B0503020204020204" pitchFamily="34" charset="-122"/>
                </a:rPr>
                <a:t>3.7 </a:t>
              </a:r>
              <a:r>
                <a:rPr lang="zh-CN" altLang="en-US" sz="2800" dirty="0">
                  <a:solidFill>
                    <a:srgbClr val="1983B7"/>
                  </a:solidFill>
                  <a:latin typeface="微软雅黑" panose="020B0503020204020204" pitchFamily="34" charset="-122"/>
                  <a:ea typeface="微软雅黑" panose="020B0503020204020204" pitchFamily="34" charset="-122"/>
                </a:rPr>
                <a:t>代码统计</a:t>
              </a:r>
              <a:endParaRPr lang="zh-CN" altLang="en-US" sz="28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3653370" y="995851"/>
              <a:ext cx="2046094" cy="63102"/>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93405"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40"/>
          <p:cNvSpPr txBox="1"/>
          <p:nvPr/>
        </p:nvSpPr>
        <p:spPr>
          <a:xfrm>
            <a:off x="246478" y="963580"/>
            <a:ext cx="2982897" cy="369332"/>
          </a:xfrm>
          <a:prstGeom prst="rect">
            <a:avLst/>
          </a:prstGeom>
          <a:noFill/>
        </p:spPr>
        <p:txBody>
          <a:bodyPr wrap="square" rtlCol="0">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kern="100" dirty="0">
                <a:latin typeface="Calibri" panose="020F0502020204030204" pitchFamily="34" charset="0"/>
                <a:ea typeface="宋体" panose="02010600030101010101" pitchFamily="2" charset="-122"/>
                <a:cs typeface="Times New Roman" panose="02020603050405020304" pitchFamily="18" charset="0"/>
              </a:rPr>
              <a:t>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用户前端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948" y="1401235"/>
            <a:ext cx="10833147" cy="5070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6642" y="278460"/>
            <a:ext cx="2212975" cy="616796"/>
            <a:chOff x="3569929" y="442157"/>
            <a:chExt cx="2212975" cy="616796"/>
          </a:xfrm>
        </p:grpSpPr>
        <p:sp>
          <p:nvSpPr>
            <p:cNvPr id="27" name="文本框 23"/>
            <p:cNvSpPr txBox="1"/>
            <p:nvPr/>
          </p:nvSpPr>
          <p:spPr>
            <a:xfrm>
              <a:off x="3569929" y="442157"/>
              <a:ext cx="2212975" cy="521970"/>
            </a:xfrm>
            <a:prstGeom prst="rect">
              <a:avLst/>
            </a:prstGeom>
            <a:noFill/>
          </p:spPr>
          <p:txBody>
            <a:bodyPr wrap="none" rtlCol="0">
              <a:spAutoFit/>
            </a:bodyPr>
            <a:lstStyle/>
            <a:p>
              <a:pPr algn="ctr"/>
              <a:r>
                <a:rPr lang="en-US" altLang="zh-CN" sz="2800" dirty="0">
                  <a:solidFill>
                    <a:srgbClr val="1983B7"/>
                  </a:solidFill>
                  <a:latin typeface="微软雅黑" panose="020B0503020204020204" pitchFamily="34" charset="-122"/>
                  <a:ea typeface="微软雅黑" panose="020B0503020204020204" pitchFamily="34" charset="-122"/>
                </a:rPr>
                <a:t>3.7 </a:t>
              </a:r>
              <a:r>
                <a:rPr lang="zh-CN" altLang="en-US" sz="2800" dirty="0">
                  <a:solidFill>
                    <a:srgbClr val="1983B7"/>
                  </a:solidFill>
                  <a:latin typeface="微软雅黑" panose="020B0503020204020204" pitchFamily="34" charset="-122"/>
                  <a:ea typeface="微软雅黑" panose="020B0503020204020204" pitchFamily="34" charset="-122"/>
                </a:rPr>
                <a:t>代码统计</a:t>
              </a:r>
              <a:endParaRPr lang="zh-CN" altLang="en-US" sz="2800" dirty="0">
                <a:solidFill>
                  <a:srgbClr val="1983B7"/>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3653370" y="995851"/>
              <a:ext cx="2046094" cy="63102"/>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93405"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40"/>
          <p:cNvSpPr txBox="1"/>
          <p:nvPr/>
        </p:nvSpPr>
        <p:spPr>
          <a:xfrm>
            <a:off x="246380" y="963295"/>
            <a:ext cx="4690110" cy="368300"/>
          </a:xfrm>
          <a:prstGeom prst="rect">
            <a:avLst/>
          </a:prstGeom>
          <a:noFill/>
        </p:spPr>
        <p:txBody>
          <a:bodyPr wrap="square" rtlCol="0">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kern="100" dirty="0">
                <a:latin typeface="Calibri" panose="020F0502020204030204" pitchFamily="34" charset="0"/>
                <a:ea typeface="宋体" panose="02010600030101010101" pitchFamily="2" charset="-122"/>
                <a:cs typeface="Times New Roman" panose="02020603050405020304" pitchFamily="18" charset="0"/>
              </a:rPr>
              <a:t>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）项目</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结构图</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4347210" y="993775"/>
            <a:ext cx="3417570" cy="5674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97000"/>
            <a:lum/>
            <a:extLst>
              <a:ext uri="{BEBA8EAE-BF5A-486C-A8C5-ECC9F3942E4B}">
                <a14:imgProps xmlns:a14="http://schemas.microsoft.com/office/drawing/2010/main">
                  <a14:imgLayer r:embed="rId2">
                    <a14:imgEffect>
                      <a14:sharpenSoften amount="-6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4" name="_14"/>
          <p:cNvSpPr txBox="1">
            <a:spLocks noChangeArrowheads="1"/>
          </p:cNvSpPr>
          <p:nvPr/>
        </p:nvSpPr>
        <p:spPr bwMode="auto">
          <a:xfrm>
            <a:off x="1665962" y="2678525"/>
            <a:ext cx="9031066" cy="10398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8000" b="1" dirty="0">
                <a:solidFill>
                  <a:schemeClr val="bg1"/>
                </a:solidFill>
                <a:latin typeface="楷体" panose="02010609060101010101" pitchFamily="49" charset="-122"/>
                <a:ea typeface="楷体" panose="02010609060101010101" pitchFamily="49" charset="-122"/>
              </a:rPr>
              <a:t>谢谢观看指导</a:t>
            </a:r>
            <a:r>
              <a:rPr lang="en-US" altLang="zh-CN" sz="8000" b="1" dirty="0">
                <a:solidFill>
                  <a:schemeClr val="bg1"/>
                </a:solidFill>
                <a:latin typeface="楷体" panose="02010609060101010101" pitchFamily="49" charset="-122"/>
                <a:ea typeface="楷体" panose="02010609060101010101" pitchFamily="49" charset="-122"/>
              </a:rPr>
              <a:t>!</a:t>
            </a:r>
            <a:endParaRPr lang="zh-CN" sz="8000" b="1" dirty="0">
              <a:solidFill>
                <a:schemeClr val="bg1"/>
              </a:solidFill>
              <a:latin typeface="楷体" panose="02010609060101010101" pitchFamily="49" charset="-122"/>
              <a:ea typeface="楷体" panose="02010609060101010101" pitchFamily="49" charset="-122"/>
            </a:endParaRPr>
          </a:p>
        </p:txBody>
      </p:sp>
      <p:sp>
        <p:nvSpPr>
          <p:cNvPr id="25" name="文本框 283"/>
          <p:cNvSpPr txBox="1"/>
          <p:nvPr/>
        </p:nvSpPr>
        <p:spPr>
          <a:xfrm>
            <a:off x="3113989" y="1610564"/>
            <a:ext cx="6135013" cy="923330"/>
          </a:xfrm>
          <a:prstGeom prst="rect">
            <a:avLst/>
          </a:prstGeom>
          <a:noFill/>
        </p:spPr>
        <p:txBody>
          <a:bodyPr wrap="none" rtlCol="0">
            <a:spAutoFit/>
          </a:bodyPr>
          <a:lstStyle/>
          <a:p>
            <a:pPr algn="ctr"/>
            <a:r>
              <a:rPr lang="en-US" altLang="zh-CN" sz="5400" spc="-150" dirty="0">
                <a:solidFill>
                  <a:schemeClr val="bg1"/>
                </a:solidFill>
                <a:latin typeface="微软雅黑" panose="020B0503020204020204" pitchFamily="34" charset="-122"/>
                <a:ea typeface="微软雅黑" panose="020B0503020204020204" pitchFamily="34" charset="-122"/>
              </a:rPr>
              <a:t>GENERAL BUSINES</a:t>
            </a:r>
            <a:endParaRPr lang="zh-CN" altLang="en-US" sz="5400" spc="-150" dirty="0">
              <a:solidFill>
                <a:schemeClr val="bg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3871712" y="4376052"/>
            <a:ext cx="4619567" cy="533140"/>
            <a:chOff x="2999900" y="5429829"/>
            <a:chExt cx="4619567" cy="533140"/>
          </a:xfrm>
        </p:grpSpPr>
        <p:sp>
          <p:nvSpPr>
            <p:cNvPr id="27" name="圆角矩形 26"/>
            <p:cNvSpPr/>
            <p:nvPr/>
          </p:nvSpPr>
          <p:spPr>
            <a:xfrm>
              <a:off x="2999900" y="5430089"/>
              <a:ext cx="1873744" cy="532880"/>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b="1">
                <a:solidFill>
                  <a:schemeClr val="bg1"/>
                </a:solidFill>
              </a:endParaRPr>
            </a:p>
          </p:txBody>
        </p:sp>
        <p:sp>
          <p:nvSpPr>
            <p:cNvPr id="28" name="_16"/>
            <p:cNvSpPr txBox="1">
              <a:spLocks noChangeArrowheads="1"/>
            </p:cNvSpPr>
            <p:nvPr/>
          </p:nvSpPr>
          <p:spPr bwMode="auto">
            <a:xfrm>
              <a:off x="2999900" y="5577557"/>
              <a:ext cx="1886883" cy="246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dirty="0">
                  <a:latin typeface="微软雅黑" panose="020B0503020204020204" pitchFamily="34" charset="-122"/>
                  <a:ea typeface="微软雅黑" panose="020B0503020204020204" pitchFamily="34" charset="-122"/>
                </a:rPr>
                <a:t>讲演人：赵鹏飞</a:t>
              </a:r>
              <a:r>
                <a:rPr lang="en-US" altLang="zh-CN" sz="1800" dirty="0">
                  <a:latin typeface="微软雅黑" panose="020B0503020204020204" pitchFamily="34" charset="-122"/>
                  <a:ea typeface="微软雅黑" panose="020B0503020204020204" pitchFamily="34" charset="-122"/>
                </a:rPr>
                <a:t> </a:t>
              </a:r>
              <a:endParaRPr lang="zh-CN" altLang="zh-CN" sz="1800" dirty="0">
                <a:latin typeface="微软雅黑" panose="020B0503020204020204" pitchFamily="34" charset="-122"/>
                <a:ea typeface="微软雅黑" panose="020B0503020204020204" pitchFamily="34" charset="-122"/>
              </a:endParaRPr>
            </a:p>
          </p:txBody>
        </p:sp>
        <p:sp>
          <p:nvSpPr>
            <p:cNvPr id="29" name="圆角矩形 28"/>
            <p:cNvSpPr/>
            <p:nvPr/>
          </p:nvSpPr>
          <p:spPr>
            <a:xfrm>
              <a:off x="5116348" y="5429829"/>
              <a:ext cx="2247000" cy="532880"/>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b="1">
                <a:solidFill>
                  <a:schemeClr val="bg1"/>
                </a:solidFill>
              </a:endParaRPr>
            </a:p>
          </p:txBody>
        </p:sp>
        <p:sp>
          <p:nvSpPr>
            <p:cNvPr id="30" name="_16"/>
            <p:cNvSpPr txBox="1">
              <a:spLocks noChangeArrowheads="1"/>
            </p:cNvSpPr>
            <p:nvPr/>
          </p:nvSpPr>
          <p:spPr bwMode="auto">
            <a:xfrm>
              <a:off x="4906950" y="5523629"/>
              <a:ext cx="2712517" cy="354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1" rIns="91422" bIns="4571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dirty="0">
                  <a:latin typeface="微软雅黑" panose="020B0503020204020204" pitchFamily="34" charset="-122"/>
                  <a:ea typeface="微软雅黑" panose="020B0503020204020204" pitchFamily="34" charset="-122"/>
                </a:rPr>
                <a:t>日期：</a:t>
              </a:r>
              <a:r>
                <a:rPr lang="en-US" altLang="zh-CN" sz="1800" dirty="0">
                  <a:latin typeface="微软雅黑" panose="020B0503020204020204" pitchFamily="34" charset="-122"/>
                  <a:ea typeface="微软雅黑" panose="020B0503020204020204" pitchFamily="34" charset="-122"/>
                </a:rPr>
                <a:t>2023.11.03</a:t>
              </a:r>
              <a:endParaRPr lang="zh-CN" altLang="zh-CN" sz="1800" dirty="0">
                <a:latin typeface="微软雅黑" panose="020B0503020204020204" pitchFamily="34" charset="-122"/>
                <a:ea typeface="微软雅黑" panose="020B0503020204020204" pitchFamily="34" charset="-122"/>
              </a:endParaRPr>
            </a:p>
          </p:txBody>
        </p:sp>
      </p:grpSp>
      <p:pic>
        <p:nvPicPr>
          <p:cNvPr id="11" name="Picture 2" descr="C:\Users\20620\Desktop\校徽蓝色.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6738" y="-445215"/>
            <a:ext cx="3173675" cy="178532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508318" y="5506565"/>
            <a:ext cx="4593457" cy="400110"/>
          </a:xfrm>
          <a:prstGeom prst="rect">
            <a:avLst/>
          </a:prstGeom>
          <a:noFill/>
        </p:spPr>
        <p:txBody>
          <a:bodyPr wrap="square" rtlCol="0">
            <a:spAutoFit/>
          </a:bodyPr>
          <a:lstStyle/>
          <a:p>
            <a:r>
              <a:rPr lang="zh-CN" altLang="en-US" sz="2000" b="1" dirty="0">
                <a:solidFill>
                  <a:schemeClr val="bg1"/>
                </a:solidFill>
                <a:latin typeface="楷体" panose="02010609060101010101" pitchFamily="49" charset="-122"/>
                <a:ea typeface="楷体" panose="02010609060101010101" pitchFamily="49" charset="-122"/>
                <a:cs typeface="+mj-cs"/>
              </a:rPr>
              <a:t>组员：王岚馨、夏贝宁、王乐、张静</a:t>
            </a:r>
            <a:endParaRPr lang="zh-CN" altLang="en-US" sz="2000" b="1" dirty="0">
              <a:solidFill>
                <a:schemeClr val="bg1"/>
              </a:solidFill>
              <a:latin typeface="楷体" panose="02010609060101010101" pitchFamily="49" charset="-122"/>
              <a:ea typeface="楷体" panose="02010609060101010101" pitchFamily="49"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by="(-#ppt_w*2)" calcmode="lin" valueType="num">
                                      <p:cBhvr rctx="PPT">
                                        <p:cTn id="7" dur="500" autoRev="1" fill="hold">
                                          <p:stCondLst>
                                            <p:cond delay="0"/>
                                          </p:stCondLst>
                                        </p:cTn>
                                        <p:tgtEl>
                                          <p:spTgt spid="24"/>
                                        </p:tgtEl>
                                        <p:attrNameLst>
                                          <p:attrName>ppt_w</p:attrName>
                                        </p:attrNameLst>
                                      </p:cBhvr>
                                    </p:anim>
                                    <p:anim by="(#ppt_w*0.50)" calcmode="lin" valueType="num">
                                      <p:cBhvr>
                                        <p:cTn id="8" dur="500" decel="50000" autoRev="1" fill="hold">
                                          <p:stCondLst>
                                            <p:cond delay="0"/>
                                          </p:stCondLst>
                                        </p:cTn>
                                        <p:tgtEl>
                                          <p:spTgt spid="24"/>
                                        </p:tgtEl>
                                        <p:attrNameLst>
                                          <p:attrName>ppt_x</p:attrName>
                                        </p:attrNameLst>
                                      </p:cBhvr>
                                    </p:anim>
                                    <p:anim from="(-#ppt_h/2)" to="(#ppt_y)" calcmode="lin" valueType="num">
                                      <p:cBhvr>
                                        <p:cTn id="9" dur="1000" fill="hold">
                                          <p:stCondLst>
                                            <p:cond delay="0"/>
                                          </p:stCondLst>
                                        </p:cTn>
                                        <p:tgtEl>
                                          <p:spTgt spid="24"/>
                                        </p:tgtEl>
                                        <p:attrNameLst>
                                          <p:attrName>ppt_y</p:attrName>
                                        </p:attrNameLst>
                                      </p:cBhvr>
                                    </p:anim>
                                    <p:animRot by="21600000">
                                      <p:cBhvr>
                                        <p:cTn id="10" dur="1000" fill="hold">
                                          <p:stCondLst>
                                            <p:cond delay="0"/>
                                          </p:stCondLst>
                                        </p:cTn>
                                        <p:tgtEl>
                                          <p:spTgt spid="24"/>
                                        </p:tgtEl>
                                        <p:attrNameLst>
                                          <p:attrName>r</p:attrName>
                                        </p:attrNameLst>
                                      </p:cBhvr>
                                    </p:animRot>
                                  </p:childTnLst>
                                </p:cTn>
                              </p:par>
                              <p:par>
                                <p:cTn id="11" presetID="42"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225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anim calcmode="lin" valueType="num">
                                      <p:cBhvr>
                                        <p:cTn id="19" dur="1000" fill="hold"/>
                                        <p:tgtEl>
                                          <p:spTgt spid="26"/>
                                        </p:tgtEl>
                                        <p:attrNameLst>
                                          <p:attrName>ppt_x</p:attrName>
                                        </p:attrNameLst>
                                      </p:cBhvr>
                                      <p:tavLst>
                                        <p:tav tm="0">
                                          <p:val>
                                            <p:strVal val="#ppt_x"/>
                                          </p:val>
                                        </p:tav>
                                        <p:tav tm="100000">
                                          <p:val>
                                            <p:strVal val="#ppt_x"/>
                                          </p:val>
                                        </p:tav>
                                      </p:tavLst>
                                    </p:anim>
                                    <p:anim calcmode="lin" valueType="num">
                                      <p:cBhvr>
                                        <p:cTn id="20" dur="1000" fill="hold"/>
                                        <p:tgtEl>
                                          <p:spTgt spid="26"/>
                                        </p:tgtEl>
                                        <p:attrNameLst>
                                          <p:attrName>ppt_y</p:attrName>
                                        </p:attrNameLst>
                                      </p:cBhvr>
                                      <p:tavLst>
                                        <p:tav tm="0">
                                          <p:val>
                                            <p:strVal val="#ppt_y+.1"/>
                                          </p:val>
                                        </p:tav>
                                        <p:tav tm="100000">
                                          <p:val>
                                            <p:strVal val="#ppt_y"/>
                                          </p:val>
                                        </p:tav>
                                      </p:tavLst>
                                    </p:anim>
                                  </p:childTnLst>
                                </p:cTn>
                              </p:par>
                            </p:childTnLst>
                          </p:cTn>
                        </p:par>
                        <p:par>
                          <p:cTn id="21" fill="hold">
                            <p:stCondLst>
                              <p:cond delay="3250"/>
                            </p:stCondLst>
                            <p:childTnLst>
                              <p:par>
                                <p:cTn id="22" presetID="42"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4908150" cy="641702"/>
            <a:chOff x="3578626" y="462969"/>
            <a:chExt cx="4908150" cy="641702"/>
          </a:xfrm>
        </p:grpSpPr>
        <p:sp>
          <p:nvSpPr>
            <p:cNvPr id="27" name="文本框 23"/>
            <p:cNvSpPr txBox="1"/>
            <p:nvPr/>
          </p:nvSpPr>
          <p:spPr>
            <a:xfrm>
              <a:off x="3578626" y="462969"/>
              <a:ext cx="4591321" cy="523220"/>
            </a:xfrm>
            <a:prstGeom prst="rect">
              <a:avLst/>
            </a:prstGeom>
            <a:noFill/>
          </p:spPr>
          <p:txBody>
            <a:bodyPr wrap="none" rtlCol="0">
              <a:spAutoFit/>
            </a:bodyPr>
            <a:lstStyle/>
            <a:p>
              <a:r>
                <a:rPr lang="en-US" altLang="zh-CN" sz="2800" dirty="0"/>
                <a:t>1.1</a:t>
              </a:r>
              <a:r>
                <a:rPr lang="zh-CN" altLang="en-US" sz="2800" dirty="0"/>
                <a:t>产品的口号、使命、策略</a:t>
              </a:r>
              <a:endParaRPr lang="zh-CN" altLang="en-US"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2591467" y="1104671"/>
            <a:ext cx="0" cy="1306417"/>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Rectangle 13" descr="FD1DDF730CE4456e89755B07FE1653D0# #Rectangle 13"/>
          <p:cNvSpPr>
            <a:spLocks noChangeArrowheads="1"/>
          </p:cNvSpPr>
          <p:nvPr/>
        </p:nvSpPr>
        <p:spPr bwMode="auto">
          <a:xfrm>
            <a:off x="3006463" y="3038408"/>
            <a:ext cx="729982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buNone/>
              <a:defRPr/>
            </a:pPr>
            <a:r>
              <a:rPr lang="zh-CN" altLang="en-US" sz="2000" b="1" kern="100" dirty="0">
                <a:cs typeface="Times New Roman" panose="02020603050405020304" pitchFamily="18" charset="0"/>
              </a:rPr>
              <a:t>为公众和医疗专业人员提供可靠、全面的药物相互作用信息，帮助药品研发人员有效预测药物相互作用（</a:t>
            </a:r>
            <a:r>
              <a:rPr lang="en-US" altLang="zh-CN" sz="2000" b="1" kern="100" dirty="0">
                <a:cs typeface="Times New Roman" panose="02020603050405020304" pitchFamily="18" charset="0"/>
              </a:rPr>
              <a:t>Drug-Drug Interact</a:t>
            </a:r>
            <a:r>
              <a:rPr lang="zh-CN" altLang="en-US" sz="2000" b="1" kern="100" dirty="0">
                <a:cs typeface="Times New Roman" panose="02020603050405020304" pitchFamily="18" charset="0"/>
              </a:rPr>
              <a:t>，</a:t>
            </a:r>
            <a:r>
              <a:rPr lang="en-US" altLang="zh-CN" sz="2000" b="1" kern="100" dirty="0">
                <a:cs typeface="Times New Roman" panose="02020603050405020304" pitchFamily="18" charset="0"/>
              </a:rPr>
              <a:t>DDI</a:t>
            </a:r>
            <a:r>
              <a:rPr lang="zh-CN" altLang="en-US" sz="2000" b="1" kern="100" dirty="0">
                <a:cs typeface="Times New Roman" panose="02020603050405020304" pitchFamily="18" charset="0"/>
              </a:rPr>
              <a:t>），以促进公众对药品的合理使用，保障人民健康。</a:t>
            </a:r>
            <a:endParaRPr lang="zh-CN" altLang="en-US" sz="2000" b="1" kern="100" dirty="0">
              <a:cs typeface="Times New Roman" panose="02020603050405020304" pitchFamily="18" charset="0"/>
            </a:endParaRPr>
          </a:p>
          <a:p>
            <a:pPr algn="just" eaLnBrk="1" hangingPunct="1">
              <a:spcBef>
                <a:spcPct val="0"/>
              </a:spcBef>
              <a:buNone/>
              <a:defRPr/>
            </a:pP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椭圆 9"/>
          <p:cNvSpPr/>
          <p:nvPr/>
        </p:nvSpPr>
        <p:spPr>
          <a:xfrm>
            <a:off x="1137962" y="1217805"/>
            <a:ext cx="1012960" cy="987438"/>
          </a:xfrm>
          <a:prstGeom prst="ellipse">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591467" y="2893032"/>
            <a:ext cx="0" cy="1306417"/>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3" descr="FD1DDF730CE4456e89755B07FE1653D0# #Rectangle 13"/>
          <p:cNvSpPr>
            <a:spLocks noChangeArrowheads="1"/>
          </p:cNvSpPr>
          <p:nvPr/>
        </p:nvSpPr>
        <p:spPr bwMode="auto">
          <a:xfrm>
            <a:off x="2723335" y="1480692"/>
            <a:ext cx="3827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buNone/>
            </a:pPr>
            <a:r>
              <a:rPr lang="zh-CN" altLang="zh-CN" sz="2400" b="1" kern="100" dirty="0">
                <a:cs typeface="Times New Roman" panose="02020603050405020304" pitchFamily="18" charset="0"/>
              </a:rPr>
              <a:t>“药药相互，护卫健康”</a:t>
            </a:r>
            <a:endParaRPr lang="zh-CN" altLang="zh-CN" sz="2400" b="1" kern="100" dirty="0">
              <a:cs typeface="Times New Roman" panose="02020603050405020304" pitchFamily="18" charset="0"/>
            </a:endParaRPr>
          </a:p>
        </p:txBody>
      </p:sp>
      <p:sp>
        <p:nvSpPr>
          <p:cNvPr id="19" name="椭圆 18"/>
          <p:cNvSpPr/>
          <p:nvPr/>
        </p:nvSpPr>
        <p:spPr>
          <a:xfrm>
            <a:off x="1137962" y="3052523"/>
            <a:ext cx="1012960" cy="9874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6" name="文本框 45"/>
          <p:cNvSpPr txBox="1"/>
          <p:nvPr/>
        </p:nvSpPr>
        <p:spPr>
          <a:xfrm>
            <a:off x="1268582" y="1478627"/>
            <a:ext cx="956443" cy="461665"/>
          </a:xfrm>
          <a:prstGeom prst="rect">
            <a:avLst/>
          </a:prstGeom>
          <a:noFill/>
        </p:spPr>
        <p:txBody>
          <a:bodyPr wrap="square" rtlCol="0">
            <a:spAutoFit/>
          </a:bodyPr>
          <a:lstStyle/>
          <a:p>
            <a:r>
              <a:rPr lang="zh-CN" altLang="en-US" sz="2400" b="1" dirty="0">
                <a:solidFill>
                  <a:schemeClr val="bg1"/>
                </a:solidFill>
              </a:rPr>
              <a:t>口号</a:t>
            </a:r>
            <a:endParaRPr lang="zh-CN" altLang="en-US" sz="2400" b="1" dirty="0">
              <a:solidFill>
                <a:schemeClr val="bg1"/>
              </a:solidFill>
            </a:endParaRPr>
          </a:p>
        </p:txBody>
      </p:sp>
      <p:sp>
        <p:nvSpPr>
          <p:cNvPr id="47" name="椭圆 46"/>
          <p:cNvSpPr/>
          <p:nvPr/>
        </p:nvSpPr>
        <p:spPr>
          <a:xfrm>
            <a:off x="1137962" y="4887242"/>
            <a:ext cx="1012960" cy="987438"/>
          </a:xfrm>
          <a:prstGeom prst="ellipse">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cxnSp>
        <p:nvCxnSpPr>
          <p:cNvPr id="50" name="直接连接符 49"/>
          <p:cNvCxnSpPr/>
          <p:nvPr/>
        </p:nvCxnSpPr>
        <p:spPr>
          <a:xfrm>
            <a:off x="2611726" y="4809521"/>
            <a:ext cx="0" cy="1306417"/>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006463" y="5150122"/>
            <a:ext cx="7034179" cy="677108"/>
          </a:xfrm>
          <a:prstGeom prst="rect">
            <a:avLst/>
          </a:prstGeom>
          <a:noFill/>
        </p:spPr>
        <p:txBody>
          <a:bodyPr wrap="square" rtlCol="0">
            <a:spAutoFit/>
          </a:bodyPr>
          <a:lstStyle/>
          <a:p>
            <a:pPr algn="just" eaLnBrk="0" hangingPunct="0">
              <a:spcBef>
                <a:spcPct val="20000"/>
              </a:spcBef>
              <a:defRPr/>
            </a:pP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疾病患者，医疗工作人员，药学专业人员，药品研发人员。</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4908150" cy="641702"/>
            <a:chOff x="3578626" y="462969"/>
            <a:chExt cx="4908150" cy="641702"/>
          </a:xfrm>
        </p:grpSpPr>
        <p:sp>
          <p:nvSpPr>
            <p:cNvPr id="27" name="文本框 23"/>
            <p:cNvSpPr txBox="1"/>
            <p:nvPr/>
          </p:nvSpPr>
          <p:spPr>
            <a:xfrm>
              <a:off x="3578626" y="462969"/>
              <a:ext cx="4591321" cy="523220"/>
            </a:xfrm>
            <a:prstGeom prst="rect">
              <a:avLst/>
            </a:prstGeom>
            <a:noFill/>
          </p:spPr>
          <p:txBody>
            <a:bodyPr wrap="none" rtlCol="0">
              <a:spAutoFit/>
            </a:bodyPr>
            <a:lstStyle/>
            <a:p>
              <a:r>
                <a:rPr lang="en-US" altLang="zh-CN" sz="2800" dirty="0"/>
                <a:t>1.1</a:t>
              </a:r>
              <a:r>
                <a:rPr lang="zh-CN" altLang="en-US" sz="2800" dirty="0"/>
                <a:t>产品的口号、使命、策略</a:t>
              </a:r>
              <a:endParaRPr lang="zh-CN" altLang="en-US"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13" descr="FD1DDF730CE4456e89755B07FE1653D0# #Rectangle 13"/>
          <p:cNvSpPr>
            <a:spLocks noChangeArrowheads="1"/>
          </p:cNvSpPr>
          <p:nvPr/>
        </p:nvSpPr>
        <p:spPr bwMode="auto">
          <a:xfrm>
            <a:off x="2894225" y="982861"/>
            <a:ext cx="7299829"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lvl="0" indent="-342900" algn="just">
              <a:buFont typeface="+mj-lt"/>
              <a:buAutoNum type="arabicParenBoth"/>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通过市场营销活动宣传：打造产品知名度，推出各种优惠活动。例如，在药店等相关渠道发放宣传册或赠送小礼品，举办健康讲座、用药指导等活动。</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arenBoth"/>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与医疗机构合作：与药店、医院、诊所等医疗机构合作，让目标用户在这些场所了解到并使用药物助手。例如，在医院开展药物助手的宣传和推广活动。</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arenBoth"/>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与高校合作：与高校医学，药学专业合作，通过向高校相关专业宣传，争取目标用户，提高产品利用率和曝光度。</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arenBoth"/>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在线推广：通过社交媒体、应用商店、搜索引擎等渠道在线推广药物助手。开展广告投放、</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SEO</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优化、社交媒体营销等方式提高的曝光率和用户覆盖面。</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arenBoth"/>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与相关行业协会和组织合作：与药学、医学、护理等相关行业的专业协会和组织合作，开展药物知识普及、健康教育等活动，吸引目标用户关注和使用药物助手。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arenBoth"/>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改善用户体验：通过持续改善产品的功能和界面、提供更多有用的药物信息和服务，保持良好的用户口碑和口碑传播，从而吸引更多目标用户。例如，增加日程提醒、扫描药品条形码等实用功能，提高用户使用价值。</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eaLnBrk="1" hangingPunct="1">
              <a:spcBef>
                <a:spcPct val="0"/>
              </a:spcBef>
              <a:buNone/>
              <a:defRPr/>
            </a:pP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sp>
        <p:nvSpPr>
          <p:cNvPr id="5" name="矩形 4"/>
          <p:cNvSpPr/>
          <p:nvPr/>
        </p:nvSpPr>
        <p:spPr>
          <a:xfrm>
            <a:off x="1051008" y="1063129"/>
            <a:ext cx="1109709" cy="4892457"/>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199500" y="1354902"/>
            <a:ext cx="738664" cy="4163627"/>
          </a:xfrm>
          <a:prstGeom prst="rect">
            <a:avLst/>
          </a:prstGeom>
          <a:noFill/>
        </p:spPr>
        <p:txBody>
          <a:bodyPr vert="eaVert" wrap="square" rtlCol="0">
            <a:spAutoFit/>
          </a:bodyPr>
          <a:lstStyle/>
          <a:p>
            <a:pPr algn="ctr"/>
            <a:r>
              <a:rPr lang="zh-CN" altLang="en-US" sz="3600" b="1" dirty="0">
                <a:solidFill>
                  <a:schemeClr val="bg1"/>
                </a:solidFill>
                <a:latin typeface="楷体" panose="02010609060101010101" pitchFamily="49" charset="-122"/>
                <a:ea typeface="楷体" panose="02010609060101010101" pitchFamily="49" charset="-122"/>
              </a:rPr>
              <a:t>如何获取目标用户</a:t>
            </a:r>
            <a:endParaRPr lang="zh-CN" altLang="en-US" sz="3600" b="1" dirty="0">
              <a:solidFill>
                <a:schemeClr val="bg1"/>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8750" y="143373"/>
            <a:ext cx="4908150" cy="641702"/>
            <a:chOff x="3578626" y="462969"/>
            <a:chExt cx="4908150" cy="641702"/>
          </a:xfrm>
        </p:grpSpPr>
        <p:sp>
          <p:nvSpPr>
            <p:cNvPr id="27" name="文本框 23"/>
            <p:cNvSpPr txBox="1"/>
            <p:nvPr/>
          </p:nvSpPr>
          <p:spPr>
            <a:xfrm>
              <a:off x="3578626" y="462969"/>
              <a:ext cx="4591321" cy="523220"/>
            </a:xfrm>
            <a:prstGeom prst="rect">
              <a:avLst/>
            </a:prstGeom>
            <a:noFill/>
          </p:spPr>
          <p:txBody>
            <a:bodyPr wrap="none" rtlCol="0">
              <a:spAutoFit/>
            </a:bodyPr>
            <a:lstStyle/>
            <a:p>
              <a:r>
                <a:rPr lang="en-US" altLang="zh-CN" sz="2800" dirty="0"/>
                <a:t>1.1</a:t>
              </a:r>
              <a:r>
                <a:rPr lang="zh-CN" altLang="en-US" sz="2800" dirty="0"/>
                <a:t>产品的口号、使命、策略</a:t>
              </a:r>
              <a:endParaRPr lang="zh-CN" altLang="en-US" sz="2800" dirty="0"/>
            </a:p>
          </p:txBody>
        </p:sp>
        <p:sp>
          <p:nvSpPr>
            <p:cNvPr id="4" name="矩形 3"/>
            <p:cNvSpPr/>
            <p:nvPr/>
          </p:nvSpPr>
          <p:spPr>
            <a:xfrm>
              <a:off x="3653370" y="1058952"/>
              <a:ext cx="4833406"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13" descr="FD1DDF730CE4456e89755B07FE1653D0# #Rectangle 13"/>
          <p:cNvSpPr>
            <a:spLocks noChangeArrowheads="1"/>
          </p:cNvSpPr>
          <p:nvPr/>
        </p:nvSpPr>
        <p:spPr bwMode="auto">
          <a:xfrm>
            <a:off x="621171" y="1681115"/>
            <a:ext cx="917977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技术人才：我们团队拥有优秀的算法设计与分析，机器学习，数据分析等各方面人才，拥有丰富的技术知识和经验，可以为产品的研发和技术创新提供支持。</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经验：拥有丰富的业务经验和成功案例，可以为公司或团队提供宝贵的指导和借鉴。这可帮助公司或团队避免重复的错误，并在未来的业务活动中更加成功。</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敏捷开发：我们的团队采用敏捷开发流程，能够快速响应变化的需求和市场环境。这使得我们在开发和部署软件时具有高效、灵活和可靠性。</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2" name="矩形 41"/>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15677" y="-395626"/>
            <a:ext cx="2667001" cy="150029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243336" y="3315409"/>
            <a:ext cx="947763" cy="461665"/>
          </a:xfrm>
          <a:prstGeom prst="rect">
            <a:avLst/>
          </a:prstGeom>
          <a:noFill/>
        </p:spPr>
        <p:txBody>
          <a:bodyPr wrap="square" rtlCol="0">
            <a:spAutoFit/>
          </a:bodyPr>
          <a:lstStyle/>
          <a:p>
            <a:r>
              <a:rPr lang="zh-CN" altLang="en-US" sz="2400" b="1" dirty="0">
                <a:solidFill>
                  <a:schemeClr val="bg1"/>
                </a:solidFill>
              </a:rPr>
              <a:t>使命</a:t>
            </a:r>
            <a:endParaRPr lang="zh-CN" altLang="en-US" sz="2400" b="1" dirty="0">
              <a:solidFill>
                <a:schemeClr val="bg1"/>
              </a:solidFill>
            </a:endParaRPr>
          </a:p>
        </p:txBody>
      </p:sp>
      <p:sp>
        <p:nvSpPr>
          <p:cNvPr id="48" name="文本框 47"/>
          <p:cNvSpPr txBox="1"/>
          <p:nvPr/>
        </p:nvSpPr>
        <p:spPr>
          <a:xfrm>
            <a:off x="1229882" y="4965462"/>
            <a:ext cx="831722" cy="830997"/>
          </a:xfrm>
          <a:prstGeom prst="rect">
            <a:avLst/>
          </a:prstGeom>
          <a:noFill/>
        </p:spPr>
        <p:txBody>
          <a:bodyPr wrap="square" rtlCol="0">
            <a:spAutoFit/>
          </a:bodyPr>
          <a:lstStyle/>
          <a:p>
            <a:r>
              <a:rPr lang="zh-CN" altLang="en-US" sz="2400" b="1" dirty="0">
                <a:solidFill>
                  <a:schemeClr val="bg1"/>
                </a:solidFill>
              </a:rPr>
              <a:t>目标用户</a:t>
            </a:r>
            <a:endParaRPr lang="zh-CN" altLang="en-US" sz="2400" b="1" dirty="0">
              <a:solidFill>
                <a:schemeClr val="bg1"/>
              </a:solidFill>
            </a:endParaRPr>
          </a:p>
        </p:txBody>
      </p:sp>
      <p:sp>
        <p:nvSpPr>
          <p:cNvPr id="7" name="矩形 6"/>
          <p:cNvSpPr/>
          <p:nvPr/>
        </p:nvSpPr>
        <p:spPr>
          <a:xfrm>
            <a:off x="621171" y="958961"/>
            <a:ext cx="3666477" cy="549085"/>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楷体" panose="02010609060101010101" pitchFamily="49" charset="-122"/>
                <a:ea typeface="楷体" panose="02010609060101010101" pitchFamily="49" charset="-122"/>
              </a:rPr>
              <a:t>团队优势</a:t>
            </a:r>
            <a:endParaRPr lang="zh-CN" altLang="en-US" sz="3200" b="1" dirty="0">
              <a:solidFill>
                <a:schemeClr val="bg1"/>
              </a:solidFill>
              <a:latin typeface="楷体" panose="02010609060101010101" pitchFamily="49" charset="-122"/>
              <a:ea typeface="楷体" panose="02010609060101010101" pitchFamily="49" charset="-122"/>
            </a:endParaRPr>
          </a:p>
        </p:txBody>
      </p:sp>
      <p:sp>
        <p:nvSpPr>
          <p:cNvPr id="8" name="矩形 7"/>
          <p:cNvSpPr/>
          <p:nvPr/>
        </p:nvSpPr>
        <p:spPr>
          <a:xfrm>
            <a:off x="621171" y="3746955"/>
            <a:ext cx="3666477" cy="549085"/>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楷体" panose="02010609060101010101" pitchFamily="49" charset="-122"/>
                <a:ea typeface="楷体" panose="02010609060101010101" pitchFamily="49" charset="-122"/>
              </a:rPr>
              <a:t>如何做到差异化</a:t>
            </a:r>
            <a:endParaRPr lang="zh-CN" altLang="en-US" sz="3200" b="1" dirty="0">
              <a:solidFill>
                <a:schemeClr val="bg1"/>
              </a:solidFill>
              <a:latin typeface="楷体" panose="02010609060101010101" pitchFamily="49" charset="-122"/>
              <a:ea typeface="楷体" panose="02010609060101010101" pitchFamily="49" charset="-122"/>
            </a:endParaRPr>
          </a:p>
        </p:txBody>
      </p:sp>
      <p:sp>
        <p:nvSpPr>
          <p:cNvPr id="10" name="Rectangle 13" descr="FD1DDF730CE4456e89755B07FE1653D0# #Rectangle 13"/>
          <p:cNvSpPr>
            <a:spLocks noChangeArrowheads="1"/>
          </p:cNvSpPr>
          <p:nvPr/>
        </p:nvSpPr>
        <p:spPr bwMode="auto">
          <a:xfrm>
            <a:off x="538561" y="4469678"/>
            <a:ext cx="9179777" cy="21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buNone/>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）提供</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Web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网站与微信小程序两个方式供用户查询</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DDI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，让用户使用更加方便。</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buNone/>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传统机器学习方法通常使用药物分子指纹或基于相似度的特征来训练和预测模型。早期的这种方法由于主要基于药物简单的分子指纹或其它特征，并未考虑药物作用于疾病的机制，它所使用的神经网络像一种黑匣子，缺乏生物可解释性。</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我们通过深度学习技术建立神经网络模型，通过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SMILES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Simplified molecular input line entry system</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，简化分子线性输入规范），进行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DDI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的预测，让药品研究人员的使用更加科学，更加准确。</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7500" y="243955"/>
            <a:ext cx="2889474" cy="647760"/>
            <a:chOff x="3653370" y="456911"/>
            <a:chExt cx="2889474" cy="647760"/>
          </a:xfrm>
        </p:grpSpPr>
        <p:sp>
          <p:nvSpPr>
            <p:cNvPr id="27" name="文本框 23"/>
            <p:cNvSpPr txBox="1"/>
            <p:nvPr/>
          </p:nvSpPr>
          <p:spPr>
            <a:xfrm>
              <a:off x="4002840" y="456911"/>
              <a:ext cx="2077813" cy="523220"/>
            </a:xfrm>
            <a:prstGeom prst="rect">
              <a:avLst/>
            </a:prstGeom>
            <a:noFill/>
          </p:spPr>
          <p:txBody>
            <a:bodyPr wrap="none" rtlCol="0">
              <a:spAutoFit/>
            </a:bodyPr>
            <a:lstStyle/>
            <a:p>
              <a:r>
                <a:rPr lang="en-US" altLang="zh-CN" sz="2800" dirty="0"/>
                <a:t>1.2</a:t>
              </a:r>
              <a:r>
                <a:rPr lang="zh-CN" altLang="en-US" sz="2800" dirty="0"/>
                <a:t>产品定义</a:t>
              </a:r>
              <a:endParaRPr lang="zh-CN" altLang="en-US" sz="2800" dirty="0"/>
            </a:p>
          </p:txBody>
        </p:sp>
        <p:sp>
          <p:nvSpPr>
            <p:cNvPr id="4" name="矩形 3"/>
            <p:cNvSpPr/>
            <p:nvPr/>
          </p:nvSpPr>
          <p:spPr>
            <a:xfrm>
              <a:off x="3653370" y="1058952"/>
              <a:ext cx="2889474"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37"/>
          <p:cNvSpPr txBox="1"/>
          <p:nvPr/>
        </p:nvSpPr>
        <p:spPr>
          <a:xfrm>
            <a:off x="1762237" y="1308718"/>
            <a:ext cx="7059638" cy="305725"/>
          </a:xfrm>
          <a:prstGeom prst="rect">
            <a:avLst/>
          </a:prstGeom>
          <a:noFill/>
        </p:spPr>
        <p:txBody>
          <a:bodyPr wrap="square" lIns="0" tIns="0" rIns="0" bIns="0" rtlCol="0" anchor="t">
            <a:spAutoFit/>
          </a:bodyPr>
          <a:lstStyle/>
          <a:p>
            <a:pPr>
              <a:lnSpc>
                <a:spcPct val="120000"/>
              </a:lnSpc>
            </a:pPr>
            <a:r>
              <a:rPr lang="zh-CN" altLang="en-US" b="1" kern="100" dirty="0">
                <a:solidFill>
                  <a:srgbClr val="0374AF"/>
                </a:solidFill>
                <a:latin typeface="Calibri" panose="020F0502020204030204" pitchFamily="34" charset="0"/>
                <a:ea typeface="宋体" panose="02010600030101010101" pitchFamily="2" charset="-122"/>
                <a:cs typeface="Times New Roman" panose="02020603050405020304" pitchFamily="18" charset="0"/>
                <a:sym typeface="Arial" panose="020B0604020202020204" pitchFamily="34" charset="0"/>
              </a:rPr>
              <a:t>解决的问题</a:t>
            </a:r>
            <a:endParaRPr lang="en-US" b="1" kern="100" dirty="0">
              <a:solidFill>
                <a:srgbClr val="0374AF"/>
              </a:solidFill>
              <a:latin typeface="Calibri" panose="020F0502020204030204" pitchFamily="34" charset="0"/>
              <a:ea typeface="宋体" panose="02010600030101010101" pitchFamily="2" charset="-122"/>
              <a:cs typeface="Times New Roman" panose="02020603050405020304" pitchFamily="18" charset="0"/>
              <a:sym typeface="Arial" panose="020B0604020202020204" pitchFamily="34" charset="0"/>
            </a:endParaRPr>
          </a:p>
        </p:txBody>
      </p:sp>
      <p:sp>
        <p:nvSpPr>
          <p:cNvPr id="10" name="TextBox 38"/>
          <p:cNvSpPr txBox="1"/>
          <p:nvPr/>
        </p:nvSpPr>
        <p:spPr>
          <a:xfrm>
            <a:off x="1472117" y="1711758"/>
            <a:ext cx="4997742" cy="277000"/>
          </a:xfrm>
          <a:prstGeom prst="rect">
            <a:avLst/>
          </a:prstGeom>
          <a:noFill/>
        </p:spPr>
        <p:txBody>
          <a:bodyPr wrap="square" lIns="0" tIns="0" rIns="0" bIns="0" rtlCol="0" anchor="t">
            <a:spAutoFit/>
          </a:bodyPr>
          <a:lstStyle/>
          <a:p>
            <a:pPr indent="2667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可以快速准确的查询和预测药品间相互作用。</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TextBox 43"/>
          <p:cNvSpPr txBox="1"/>
          <p:nvPr/>
        </p:nvSpPr>
        <p:spPr>
          <a:xfrm>
            <a:off x="1762237" y="2374856"/>
            <a:ext cx="2036109" cy="305725"/>
          </a:xfrm>
          <a:prstGeom prst="rect">
            <a:avLst/>
          </a:prstGeom>
          <a:noFill/>
        </p:spPr>
        <p:txBody>
          <a:bodyPr wrap="square" lIns="0" tIns="0" rIns="0" bIns="0" rtlCol="0" anchor="t">
            <a:spAutoFit/>
          </a:bodyPr>
          <a:lstStyle/>
          <a:p>
            <a:pPr>
              <a:lnSpc>
                <a:spcPct val="120000"/>
              </a:lnSpc>
            </a:pPr>
            <a:r>
              <a:rPr lang="zh-CN" altLang="en-US" b="1" kern="100" dirty="0">
                <a:solidFill>
                  <a:srgbClr val="0374AF"/>
                </a:solidFill>
                <a:latin typeface="Calibri" panose="020F0502020204030204" pitchFamily="34" charset="0"/>
                <a:ea typeface="宋体" panose="02010600030101010101" pitchFamily="2" charset="-122"/>
                <a:cs typeface="Times New Roman" panose="02020603050405020304" pitchFamily="18" charset="0"/>
                <a:sym typeface="Arial" panose="020B0604020202020204" pitchFamily="34" charset="0"/>
              </a:rPr>
              <a:t>对客户的价值</a:t>
            </a:r>
            <a:endParaRPr lang="en-US" altLang="zh-CN" b="1" kern="100" dirty="0">
              <a:solidFill>
                <a:srgbClr val="0374AF"/>
              </a:solidFill>
              <a:latin typeface="Calibri" panose="020F0502020204030204" pitchFamily="34" charset="0"/>
              <a:ea typeface="宋体" panose="02010600030101010101" pitchFamily="2" charset="-122"/>
              <a:cs typeface="Times New Roman" panose="02020603050405020304" pitchFamily="18" charset="0"/>
              <a:sym typeface="Arial" panose="020B0604020202020204" pitchFamily="34" charset="0"/>
            </a:endParaRPr>
          </a:p>
        </p:txBody>
      </p:sp>
      <p:sp>
        <p:nvSpPr>
          <p:cNvPr id="16" name="TextBox 44"/>
          <p:cNvSpPr txBox="1"/>
          <p:nvPr/>
        </p:nvSpPr>
        <p:spPr>
          <a:xfrm>
            <a:off x="1340616" y="2704957"/>
            <a:ext cx="9836369" cy="1384995"/>
          </a:xfrm>
          <a:prstGeom prst="rect">
            <a:avLst/>
          </a:prstGeom>
          <a:noFill/>
        </p:spPr>
        <p:txBody>
          <a:bodyPr wrap="square" lIns="0" tIns="0" rIns="0" bIns="0" rtlCol="0" anchor="t">
            <a:spAutoFit/>
          </a:bodyPr>
          <a:lstStyle/>
          <a:p>
            <a:pPr indent="266700" algn="just"/>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作为患者，我想要及时方便地查询药物相互作用，让我安心用药。</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kern="100" dirty="0">
                <a:latin typeface="Calibri" panose="020F0502020204030204" pitchFamily="34" charset="0"/>
                <a:ea typeface="宋体" panose="02010600030101010101" pitchFamily="2" charset="-122"/>
                <a:cs typeface="Times New Roman" panose="02020603050405020304" pitchFamily="18" charset="0"/>
              </a:rPr>
              <a:t>2</a:t>
            </a:r>
            <a:r>
              <a:rPr lang="zh-CN" altLang="en-US"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作为医生，我想要使用查询工具来检查处方药物或非处方药物之间的相互作用，从</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而避免不良的药物组合或潜在的风险，避免因遗忘、少考虑药物属性而开错药。</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作为药品的研发人员，尽管体内和体外的湿实验可以发现潜在的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DDI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，但是需要较长</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的试验周期，并且消耗大量的研究资源，我想要提前预测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DDI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，减少药品研发测试的成本。</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31" name="Group 170"/>
          <p:cNvGrpSpPr/>
          <p:nvPr/>
        </p:nvGrpSpPr>
        <p:grpSpPr>
          <a:xfrm>
            <a:off x="710882" y="2366315"/>
            <a:ext cx="659525" cy="640643"/>
            <a:chOff x="630683" y="3383511"/>
            <a:chExt cx="469021" cy="455593"/>
          </a:xfrm>
        </p:grpSpPr>
        <p:sp>
          <p:nvSpPr>
            <p:cNvPr id="32" name="Oval 171"/>
            <p:cNvSpPr>
              <a:spLocks noChangeAspect="1"/>
            </p:cNvSpPr>
            <p:nvPr/>
          </p:nvSpPr>
          <p:spPr>
            <a:xfrm>
              <a:off x="630683" y="3383511"/>
              <a:ext cx="469021" cy="455593"/>
            </a:xfrm>
            <a:prstGeom prst="ellipse">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17"/>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176"/>
          <p:cNvGrpSpPr/>
          <p:nvPr/>
        </p:nvGrpSpPr>
        <p:grpSpPr>
          <a:xfrm>
            <a:off x="702708" y="1300286"/>
            <a:ext cx="659525" cy="640643"/>
            <a:chOff x="6299532" y="3384456"/>
            <a:chExt cx="469021" cy="455593"/>
          </a:xfrm>
        </p:grpSpPr>
        <p:sp>
          <p:nvSpPr>
            <p:cNvPr id="38" name="Oval 177"/>
            <p:cNvSpPr>
              <a:spLocks noChangeAspect="1"/>
            </p:cNvSpPr>
            <p:nvPr/>
          </p:nvSpPr>
          <p:spPr>
            <a:xfrm>
              <a:off x="6299532" y="3384456"/>
              <a:ext cx="469021" cy="4555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36"/>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3" name="TextBox 52"/>
          <p:cNvSpPr txBox="1"/>
          <p:nvPr/>
        </p:nvSpPr>
        <p:spPr>
          <a:xfrm>
            <a:off x="1705877" y="4637463"/>
            <a:ext cx="2036109" cy="305725"/>
          </a:xfrm>
          <a:prstGeom prst="rect">
            <a:avLst/>
          </a:prstGeom>
          <a:noFill/>
        </p:spPr>
        <p:txBody>
          <a:bodyPr wrap="square" lIns="0" tIns="0" rIns="0" bIns="0" rtlCol="0" anchor="t">
            <a:spAutoFit/>
          </a:bodyPr>
          <a:lstStyle/>
          <a:p>
            <a:pPr>
              <a:lnSpc>
                <a:spcPct val="120000"/>
              </a:lnSpc>
            </a:pPr>
            <a:r>
              <a:rPr lang="zh-CN" altLang="en-US" b="1" kern="100" dirty="0">
                <a:solidFill>
                  <a:srgbClr val="0374AF"/>
                </a:solidFill>
                <a:latin typeface="Calibri" panose="020F0502020204030204" pitchFamily="34" charset="0"/>
                <a:ea typeface="宋体" panose="02010600030101010101" pitchFamily="2" charset="-122"/>
                <a:cs typeface="Times New Roman" panose="02020603050405020304" pitchFamily="18" charset="0"/>
                <a:sym typeface="Arial" panose="020B0604020202020204" pitchFamily="34" charset="0"/>
              </a:rPr>
              <a:t>解决方案</a:t>
            </a:r>
            <a:endParaRPr lang="en-US" altLang="zh-CN" b="1" kern="100" dirty="0">
              <a:solidFill>
                <a:srgbClr val="0374AF"/>
              </a:solidFill>
              <a:latin typeface="Calibri" panose="020F0502020204030204" pitchFamily="34" charset="0"/>
              <a:ea typeface="宋体" panose="02010600030101010101" pitchFamily="2" charset="-122"/>
              <a:cs typeface="Times New Roman" panose="02020603050405020304" pitchFamily="18" charset="0"/>
              <a:sym typeface="Arial" panose="020B0604020202020204" pitchFamily="34" charset="0"/>
            </a:endParaRPr>
          </a:p>
        </p:txBody>
      </p:sp>
      <p:sp>
        <p:nvSpPr>
          <p:cNvPr id="54" name="TextBox 53"/>
          <p:cNvSpPr txBox="1"/>
          <p:nvPr/>
        </p:nvSpPr>
        <p:spPr>
          <a:xfrm>
            <a:off x="1463224" y="5091559"/>
            <a:ext cx="2910512" cy="276999"/>
          </a:xfrm>
          <a:prstGeom prst="rect">
            <a:avLst/>
          </a:prstGeom>
          <a:noFill/>
        </p:spPr>
        <p:txBody>
          <a:bodyPr wrap="square" lIns="0" tIns="0" rIns="0" bIns="0" rtlCol="0" anchor="t">
            <a:spAutoFit/>
          </a:bodyPr>
          <a:lstStyle/>
          <a:p>
            <a:pPr indent="2667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网站、微信小程序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55" name="Group 167"/>
          <p:cNvGrpSpPr/>
          <p:nvPr/>
        </p:nvGrpSpPr>
        <p:grpSpPr>
          <a:xfrm>
            <a:off x="716573" y="4620622"/>
            <a:ext cx="659525" cy="640643"/>
            <a:chOff x="6299532" y="4190009"/>
            <a:chExt cx="469021" cy="455593"/>
          </a:xfrm>
        </p:grpSpPr>
        <p:sp>
          <p:nvSpPr>
            <p:cNvPr id="56" name="Oval 168"/>
            <p:cNvSpPr>
              <a:spLocks noChangeAspect="1"/>
            </p:cNvSpPr>
            <p:nvPr/>
          </p:nvSpPr>
          <p:spPr>
            <a:xfrm>
              <a:off x="6299532" y="4190009"/>
              <a:ext cx="469021" cy="4555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63"/>
            <p:cNvSpPr>
              <a:spLocks noEditPoints="1"/>
            </p:cNvSpPr>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0" name="矩形 39"/>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45970" y="-395829"/>
            <a:ext cx="2667001" cy="1500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p:cTn id="25" dur="500" fill="hold"/>
                                        <p:tgtEl>
                                          <p:spTgt spid="55"/>
                                        </p:tgtEl>
                                        <p:attrNameLst>
                                          <p:attrName>ppt_w</p:attrName>
                                        </p:attrNameLst>
                                      </p:cBhvr>
                                      <p:tavLst>
                                        <p:tav tm="0">
                                          <p:val>
                                            <p:fltVal val="0"/>
                                          </p:val>
                                        </p:tav>
                                        <p:tav tm="100000">
                                          <p:val>
                                            <p:strVal val="#ppt_w"/>
                                          </p:val>
                                        </p:tav>
                                      </p:tavLst>
                                    </p:anim>
                                    <p:anim calcmode="lin" valueType="num">
                                      <p:cBhvr>
                                        <p:cTn id="26" dur="500" fill="hold"/>
                                        <p:tgtEl>
                                          <p:spTgt spid="55"/>
                                        </p:tgtEl>
                                        <p:attrNameLst>
                                          <p:attrName>ppt_h</p:attrName>
                                        </p:attrNameLst>
                                      </p:cBhvr>
                                      <p:tavLst>
                                        <p:tav tm="0">
                                          <p:val>
                                            <p:fltVal val="0"/>
                                          </p:val>
                                        </p:tav>
                                        <p:tav tm="100000">
                                          <p:val>
                                            <p:strVal val="#ppt_h"/>
                                          </p:val>
                                        </p:tav>
                                      </p:tavLst>
                                    </p:anim>
                                    <p:animEffect transition="in" filter="fade">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7500" y="243955"/>
            <a:ext cx="2889474" cy="647760"/>
            <a:chOff x="3653370" y="456911"/>
            <a:chExt cx="2889474" cy="647760"/>
          </a:xfrm>
        </p:grpSpPr>
        <p:sp>
          <p:nvSpPr>
            <p:cNvPr id="27" name="文本框 23"/>
            <p:cNvSpPr txBox="1"/>
            <p:nvPr/>
          </p:nvSpPr>
          <p:spPr>
            <a:xfrm>
              <a:off x="4002840" y="456911"/>
              <a:ext cx="2077813" cy="523220"/>
            </a:xfrm>
            <a:prstGeom prst="rect">
              <a:avLst/>
            </a:prstGeom>
            <a:noFill/>
          </p:spPr>
          <p:txBody>
            <a:bodyPr wrap="none" rtlCol="0">
              <a:spAutoFit/>
            </a:bodyPr>
            <a:lstStyle/>
            <a:p>
              <a:r>
                <a:rPr lang="en-US" altLang="zh-CN" sz="2800" dirty="0"/>
                <a:t>1.2</a:t>
              </a:r>
              <a:r>
                <a:rPr lang="zh-CN" altLang="en-US" sz="2800" dirty="0"/>
                <a:t>产品定义</a:t>
              </a:r>
              <a:endParaRPr lang="zh-CN" altLang="en-US" sz="2800" dirty="0"/>
            </a:p>
          </p:txBody>
        </p:sp>
        <p:sp>
          <p:nvSpPr>
            <p:cNvPr id="4" name="矩形 3"/>
            <p:cNvSpPr/>
            <p:nvPr/>
          </p:nvSpPr>
          <p:spPr>
            <a:xfrm>
              <a:off x="3653370" y="1058952"/>
              <a:ext cx="2889474"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45970" y="-395829"/>
            <a:ext cx="2667001" cy="150029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5793105" y="845820"/>
            <a:ext cx="4276090" cy="5579745"/>
          </a:xfrm>
          <a:prstGeom prst="rect">
            <a:avLst/>
          </a:prstGeom>
        </p:spPr>
      </p:pic>
      <p:pic>
        <p:nvPicPr>
          <p:cNvPr id="5" name="图片 4"/>
          <p:cNvPicPr>
            <a:picLocks noChangeAspect="1"/>
          </p:cNvPicPr>
          <p:nvPr/>
        </p:nvPicPr>
        <p:blipFill>
          <a:blip r:embed="rId3"/>
          <a:stretch>
            <a:fillRect/>
          </a:stretch>
        </p:blipFill>
        <p:spPr>
          <a:xfrm>
            <a:off x="666750" y="1864995"/>
            <a:ext cx="4997450" cy="4365625"/>
          </a:xfrm>
          <a:prstGeom prst="rect">
            <a:avLst/>
          </a:prstGeom>
        </p:spPr>
      </p:pic>
      <p:sp>
        <p:nvSpPr>
          <p:cNvPr id="6" name="文本框 5"/>
          <p:cNvSpPr txBox="1"/>
          <p:nvPr/>
        </p:nvSpPr>
        <p:spPr>
          <a:xfrm>
            <a:off x="1729740" y="1280795"/>
            <a:ext cx="4063365" cy="368300"/>
          </a:xfrm>
          <a:prstGeom prst="rect">
            <a:avLst/>
          </a:prstGeom>
          <a:noFill/>
        </p:spPr>
        <p:txBody>
          <a:bodyPr wrap="square" rtlCol="0">
            <a:spAutoFit/>
          </a:bodyPr>
          <a:p>
            <a:r>
              <a:rPr lang="zh-CN" altLang="en-US"/>
              <a:t>用户</a:t>
            </a:r>
            <a:r>
              <a:rPr lang="en-US" altLang="zh-CN"/>
              <a:t>Web</a:t>
            </a:r>
            <a:r>
              <a:rPr lang="zh-CN" altLang="en-US"/>
              <a:t>页面</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7500" y="243955"/>
            <a:ext cx="2889474" cy="647760"/>
            <a:chOff x="3653370" y="456911"/>
            <a:chExt cx="2889474" cy="647760"/>
          </a:xfrm>
        </p:grpSpPr>
        <p:sp>
          <p:nvSpPr>
            <p:cNvPr id="27" name="文本框 23"/>
            <p:cNvSpPr txBox="1"/>
            <p:nvPr/>
          </p:nvSpPr>
          <p:spPr>
            <a:xfrm>
              <a:off x="4002840" y="456911"/>
              <a:ext cx="2077813" cy="523220"/>
            </a:xfrm>
            <a:prstGeom prst="rect">
              <a:avLst/>
            </a:prstGeom>
            <a:noFill/>
          </p:spPr>
          <p:txBody>
            <a:bodyPr wrap="none" rtlCol="0">
              <a:spAutoFit/>
            </a:bodyPr>
            <a:lstStyle/>
            <a:p>
              <a:r>
                <a:rPr lang="en-US" altLang="zh-CN" sz="2800" dirty="0"/>
                <a:t>1.2</a:t>
              </a:r>
              <a:r>
                <a:rPr lang="zh-CN" altLang="en-US" sz="2800" dirty="0"/>
                <a:t>产品定义</a:t>
              </a:r>
              <a:endParaRPr lang="zh-CN" altLang="en-US" sz="2800" dirty="0"/>
            </a:p>
          </p:txBody>
        </p:sp>
        <p:sp>
          <p:nvSpPr>
            <p:cNvPr id="4" name="矩形 3"/>
            <p:cNvSpPr/>
            <p:nvPr/>
          </p:nvSpPr>
          <p:spPr>
            <a:xfrm>
              <a:off x="3653370" y="1058952"/>
              <a:ext cx="2889474" cy="45719"/>
            </a:xfrm>
            <a:prstGeom prst="rect">
              <a:avLst/>
            </a:prstGeom>
            <a:solidFill>
              <a:srgbClr val="198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rot="5400000">
            <a:off x="8369918" y="3052938"/>
            <a:ext cx="6873432" cy="7675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5400000">
            <a:off x="-1244600" y="3594100"/>
            <a:ext cx="2806700" cy="3175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2" descr="C:\Users\20620\Desktop\校徽蓝色.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45970" y="-395829"/>
            <a:ext cx="2667001" cy="150029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2"/>
          <a:stretch>
            <a:fillRect/>
          </a:stretch>
        </p:blipFill>
        <p:spPr>
          <a:xfrm>
            <a:off x="512445" y="2526030"/>
            <a:ext cx="5941060" cy="3504565"/>
          </a:xfrm>
          <a:prstGeom prst="rect">
            <a:avLst/>
          </a:prstGeom>
        </p:spPr>
      </p:pic>
      <p:pic>
        <p:nvPicPr>
          <p:cNvPr id="8" name="图片 7"/>
          <p:cNvPicPr>
            <a:picLocks noChangeAspect="1"/>
          </p:cNvPicPr>
          <p:nvPr/>
        </p:nvPicPr>
        <p:blipFill>
          <a:blip r:embed="rId3"/>
          <a:stretch>
            <a:fillRect/>
          </a:stretch>
        </p:blipFill>
        <p:spPr>
          <a:xfrm>
            <a:off x="6957060" y="878205"/>
            <a:ext cx="3865245" cy="5152390"/>
          </a:xfrm>
          <a:prstGeom prst="rect">
            <a:avLst/>
          </a:prstGeom>
        </p:spPr>
      </p:pic>
      <p:sp>
        <p:nvSpPr>
          <p:cNvPr id="9" name="文本框 8"/>
          <p:cNvSpPr txBox="1"/>
          <p:nvPr/>
        </p:nvSpPr>
        <p:spPr>
          <a:xfrm>
            <a:off x="2214245" y="6213475"/>
            <a:ext cx="4063365" cy="368300"/>
          </a:xfrm>
          <a:prstGeom prst="rect">
            <a:avLst/>
          </a:prstGeom>
          <a:noFill/>
        </p:spPr>
        <p:txBody>
          <a:bodyPr wrap="square" rtlCol="0">
            <a:spAutoFit/>
          </a:bodyPr>
          <a:p>
            <a:r>
              <a:rPr lang="zh-CN" altLang="en-US"/>
              <a:t>后台管理页面</a:t>
            </a:r>
            <a:endParaRPr lang="zh-CN" altLang="en-US"/>
          </a:p>
        </p:txBody>
      </p:sp>
      <p:sp>
        <p:nvSpPr>
          <p:cNvPr id="10" name="文本框 9"/>
          <p:cNvSpPr txBox="1"/>
          <p:nvPr/>
        </p:nvSpPr>
        <p:spPr>
          <a:xfrm>
            <a:off x="8127365" y="6275705"/>
            <a:ext cx="4063365" cy="368300"/>
          </a:xfrm>
          <a:prstGeom prst="rect">
            <a:avLst/>
          </a:prstGeom>
          <a:noFill/>
        </p:spPr>
        <p:txBody>
          <a:bodyPr wrap="square" rtlCol="0">
            <a:spAutoFit/>
          </a:bodyPr>
          <a:p>
            <a:r>
              <a:rPr lang="zh-CN" altLang="en-US"/>
              <a:t>微信小程序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TABLE_ENDDRAG_ORIGIN_RECT" val="685*448"/>
  <p:tag name="TABLE_ENDDRAG_RECT" val="151*87*685*448"/>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ISPRING_ULTRA_SCORM_TRACKING_SLIDES" val="1"/>
  <p:tag name="GENSWF_OUTPUT_FILE_NAME" val="33"/>
  <p:tag name="ISPRING_PRESENTATION_TITLE" val="6561.pptx"/>
  <p:tag name="COMMONDATA" val="eyJoZGlkIjoiYWJmNTAxYTA0NTllZTU0OWY5NWY0MWNlMzBjNGU2OTYifQ=="/>
  <p:tag name="commondata" val="eyJoZGlkIjoiZThmNjAzMWJlZjFkMmQwODUwMTJkYzE2ODFiYmFmYTcifQ=="/>
  <p:tag name="KSO_WPP_MARK_KEY" val="bbc439a6-6bfa-43a1-bee5-c726d40e0de9"/>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演示文稿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983B7"/>
        </a:solidFill>
        <a:ln>
          <a:noFill/>
        </a:ln>
      </a:spPr>
      <a:bodyPr rtlCol="0" anchor="ctr"/>
      <a:lstStyle>
        <a:defPPr algn="ctr">
          <a:defRPr sz="20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桃子湖</Template>
  <TotalTime>0</TotalTime>
  <Words>4329</Words>
  <Application>WPS 演示</Application>
  <PresentationFormat>自定义</PresentationFormat>
  <Paragraphs>485</Paragraphs>
  <Slides>36</Slides>
  <Notes>21</Notes>
  <HiddenSlides>0</HiddenSlides>
  <MMClips>0</MMClips>
  <ScaleCrop>false</ScaleCrop>
  <HeadingPairs>
    <vt:vector size="6" baseType="variant">
      <vt:variant>
        <vt:lpstr>已用的字体</vt:lpstr>
      </vt:variant>
      <vt:variant>
        <vt:i4>24</vt:i4>
      </vt:variant>
      <vt:variant>
        <vt:lpstr>主题</vt:lpstr>
      </vt:variant>
      <vt:variant>
        <vt:i4>10</vt:i4>
      </vt:variant>
      <vt:variant>
        <vt:lpstr>幻灯片标题</vt:lpstr>
      </vt:variant>
      <vt:variant>
        <vt:i4>36</vt:i4>
      </vt:variant>
    </vt:vector>
  </HeadingPairs>
  <TitlesOfParts>
    <vt:vector size="70" baseType="lpstr">
      <vt:lpstr>Arial</vt:lpstr>
      <vt:lpstr>宋体</vt:lpstr>
      <vt:lpstr>Wingdings</vt:lpstr>
      <vt:lpstr>Calibri</vt:lpstr>
      <vt:lpstr>Impact</vt:lpstr>
      <vt:lpstr>Signika</vt:lpstr>
      <vt:lpstr>Segoe Print</vt:lpstr>
      <vt:lpstr>Open Sans Extrabold</vt:lpstr>
      <vt:lpstr>LiHei Pro</vt:lpstr>
      <vt:lpstr>迷你简汉真广标</vt:lpstr>
      <vt:lpstr>微软雅黑</vt:lpstr>
      <vt:lpstr>ITC Avant Garde Std Bk</vt:lpstr>
      <vt:lpstr>Century Gothic</vt:lpstr>
      <vt:lpstr>楷体</vt:lpstr>
      <vt:lpstr>仿宋_GB2312</vt:lpstr>
      <vt:lpstr>仿宋</vt:lpstr>
      <vt:lpstr>FontAwesome</vt:lpstr>
      <vt:lpstr>Calibri</vt:lpstr>
      <vt:lpstr>Times New Roman</vt:lpstr>
      <vt:lpstr>Arial Unicode MS</vt:lpstr>
      <vt:lpstr>等线</vt:lpstr>
      <vt:lpstr>方正兰亭细黑_GBK</vt:lpstr>
      <vt:lpstr>黑体</vt:lpstr>
      <vt:lpstr>等线 Light</vt:lpstr>
      <vt:lpstr>演示文稿2</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静 张</dc:creator>
  <cp:lastModifiedBy>从今天开始不混饭圈</cp:lastModifiedBy>
  <cp:revision>20</cp:revision>
  <dcterms:created xsi:type="dcterms:W3CDTF">2023-11-02T08:16:00Z</dcterms:created>
  <dcterms:modified xsi:type="dcterms:W3CDTF">2023-11-03T01:19:04Z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448D8AC658994C58AE7178D483EE4D5A_13</vt:lpwstr>
  </property>
  <property fmtid="{D5CDD505-2E9C-101B-9397-08002B2CF9AE}" pid="3" name="KSOProductBuildVer">
    <vt:lpwstr>2052-11.1.0.14036</vt:lpwstr>
  </property>
</Properties>
</file>